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58" r:id="rId5"/>
    <p:sldId id="260" r:id="rId6"/>
    <p:sldId id="261" r:id="rId7"/>
    <p:sldId id="262" r:id="rId8"/>
    <p:sldId id="263" r:id="rId9"/>
    <p:sldId id="264" r:id="rId10"/>
    <p:sldId id="265" r:id="rId11"/>
    <p:sldId id="266" r:id="rId12"/>
    <p:sldId id="259"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778921-AC88-4813-AD84-054C0E133A2E}"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882248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778921-AC88-4813-AD84-054C0E133A2E}"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333347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778921-AC88-4813-AD84-054C0E133A2E}"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2322776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778921-AC88-4813-AD84-054C0E133A2E}"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1514144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778921-AC88-4813-AD84-054C0E133A2E}" type="datetimeFigureOut">
              <a:rPr lang="en-US" smtClean="0"/>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364494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778921-AC88-4813-AD84-054C0E133A2E}" type="datetimeFigureOut">
              <a:rPr lang="en-US" smtClean="0"/>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903610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778921-AC88-4813-AD84-054C0E133A2E}" type="datetimeFigureOut">
              <a:rPr lang="en-US" smtClean="0"/>
              <a:t>1/19/2012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1985697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778921-AC88-4813-AD84-054C0E133A2E}" type="datetimeFigureOut">
              <a:rPr lang="en-US" smtClean="0"/>
              <a:t>1/19/2012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2258824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778921-AC88-4813-AD84-054C0E133A2E}" type="datetimeFigureOut">
              <a:rPr lang="en-US" smtClean="0"/>
              <a:t>1/19/2012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319592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778921-AC88-4813-AD84-054C0E133A2E}" type="datetimeFigureOut">
              <a:rPr lang="en-US" smtClean="0"/>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88055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778921-AC88-4813-AD84-054C0E133A2E}" type="datetimeFigureOut">
              <a:rPr lang="en-US" smtClean="0"/>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633ED-B974-4954-B80C-B2D1DE5C86F8}" type="slidenum">
              <a:rPr lang="en-US" smtClean="0"/>
              <a:t>‹#›</a:t>
            </a:fld>
            <a:endParaRPr lang="en-US"/>
          </a:p>
        </p:txBody>
      </p:sp>
    </p:spTree>
    <p:extLst>
      <p:ext uri="{BB962C8B-B14F-4D97-AF65-F5344CB8AC3E}">
        <p14:creationId xmlns:p14="http://schemas.microsoft.com/office/powerpoint/2010/main" val="705893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78921-AC88-4813-AD84-054C0E133A2E}" type="datetimeFigureOut">
              <a:rPr lang="en-US" smtClean="0"/>
              <a:t>1/19/2012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633ED-B974-4954-B80C-B2D1DE5C86F8}" type="slidenum">
              <a:rPr lang="en-US" smtClean="0"/>
              <a:t>‹#›</a:t>
            </a:fld>
            <a:endParaRPr lang="en-US"/>
          </a:p>
        </p:txBody>
      </p:sp>
    </p:spTree>
    <p:extLst>
      <p:ext uri="{BB962C8B-B14F-4D97-AF65-F5344CB8AC3E}">
        <p14:creationId xmlns:p14="http://schemas.microsoft.com/office/powerpoint/2010/main" val="1659083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470025"/>
          </a:xfrm>
        </p:spPr>
        <p:txBody>
          <a:bodyPr>
            <a:normAutofit fontScale="90000"/>
          </a:bodyPr>
          <a:lstStyle/>
          <a:p>
            <a:r>
              <a:rPr lang="en-US" sz="4800" b="0" baseline="30000" dirty="0" smtClean="0">
                <a:solidFill>
                  <a:schemeClr val="hlink"/>
                </a:solidFill>
                <a:latin typeface="Forte" pitchFamily="66" charset="0"/>
              </a:rPr>
              <a:t/>
            </a:r>
            <a:br>
              <a:rPr lang="en-US" sz="4800" b="0" baseline="30000" dirty="0" smtClean="0">
                <a:solidFill>
                  <a:schemeClr val="hlink"/>
                </a:solidFill>
                <a:latin typeface="Forte" pitchFamily="66" charset="0"/>
              </a:rPr>
            </a:br>
            <a:r>
              <a:rPr lang="en-US" sz="9800" b="0" baseline="30000" dirty="0" smtClean="0">
                <a:solidFill>
                  <a:schemeClr val="hlink"/>
                </a:solidFill>
                <a:latin typeface="Forte" pitchFamily="66" charset="0"/>
              </a:rPr>
              <a:t>Welcome to our Services</a:t>
            </a:r>
            <a:endParaRPr lang="en-US" sz="4800" b="1" dirty="0"/>
          </a:p>
        </p:txBody>
      </p:sp>
      <p:sp>
        <p:nvSpPr>
          <p:cNvPr id="3" name="Subtitle 2"/>
          <p:cNvSpPr>
            <a:spLocks noGrp="1"/>
          </p:cNvSpPr>
          <p:nvPr>
            <p:ph type="subTitle" idx="1"/>
          </p:nvPr>
        </p:nvSpPr>
        <p:spPr>
          <a:xfrm>
            <a:off x="1371600" y="3429000"/>
            <a:ext cx="6400800" cy="2057400"/>
          </a:xfrm>
        </p:spPr>
        <p:txBody>
          <a:bodyPr/>
          <a:lstStyle/>
          <a:p>
            <a:pPr>
              <a:lnSpc>
                <a:spcPct val="80000"/>
              </a:lnSpc>
            </a:pPr>
            <a:r>
              <a:rPr lang="en-US" b="1" dirty="0" smtClean="0">
                <a:solidFill>
                  <a:srgbClr val="0000FF"/>
                </a:solidFill>
              </a:rPr>
              <a:t>Where our Members are Appreciated</a:t>
            </a:r>
          </a:p>
          <a:p>
            <a:pPr>
              <a:lnSpc>
                <a:spcPct val="80000"/>
              </a:lnSpc>
            </a:pPr>
            <a:r>
              <a:rPr lang="en-US" b="1" dirty="0" smtClean="0">
                <a:solidFill>
                  <a:srgbClr val="0000FF"/>
                </a:solidFill>
              </a:rPr>
              <a:t>And Our</a:t>
            </a:r>
          </a:p>
          <a:p>
            <a:pPr>
              <a:lnSpc>
                <a:spcPct val="80000"/>
              </a:lnSpc>
            </a:pPr>
            <a:r>
              <a:rPr lang="en-US" b="1" dirty="0" smtClean="0">
                <a:solidFill>
                  <a:srgbClr val="0000FF"/>
                </a:solidFill>
              </a:rPr>
              <a:t>Visitors Are Our Honored Guests </a:t>
            </a:r>
          </a:p>
          <a:p>
            <a:endParaRPr lang="en-US" b="1" dirty="0">
              <a:solidFill>
                <a:srgbClr val="0000FF"/>
              </a:solidFill>
            </a:endParaRPr>
          </a:p>
        </p:txBody>
      </p:sp>
    </p:spTree>
    <p:extLst>
      <p:ext uri="{BB962C8B-B14F-4D97-AF65-F5344CB8AC3E}">
        <p14:creationId xmlns:p14="http://schemas.microsoft.com/office/powerpoint/2010/main" val="2990236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On the Name of The Lord”</a:t>
            </a:r>
            <a:br>
              <a:rPr lang="en-US" dirty="0" smtClean="0"/>
            </a:br>
            <a:r>
              <a:rPr lang="en-US" dirty="0" smtClean="0"/>
              <a:t>What Does This Mean?</a:t>
            </a:r>
            <a:endParaRPr lang="en-US" dirty="0"/>
          </a:p>
        </p:txBody>
      </p:sp>
      <p:sp>
        <p:nvSpPr>
          <p:cNvPr id="3" name="Content Placeholder 2"/>
          <p:cNvSpPr>
            <a:spLocks noGrp="1"/>
          </p:cNvSpPr>
          <p:nvPr>
            <p:ph idx="1"/>
          </p:nvPr>
        </p:nvSpPr>
        <p:spPr>
          <a:xfrm>
            <a:off x="152400" y="1600200"/>
            <a:ext cx="8839200" cy="5105400"/>
          </a:xfrm>
        </p:spPr>
        <p:txBody>
          <a:bodyPr>
            <a:normAutofit fontScale="92500" lnSpcReduction="10000"/>
          </a:bodyPr>
          <a:lstStyle/>
          <a:p>
            <a:r>
              <a:rPr lang="en-US" b="1" u="sng" dirty="0" smtClean="0"/>
              <a:t>So what or where does all the confusion come from regarding this most important question of all time?</a:t>
            </a:r>
            <a:endParaRPr lang="en-US" b="1" u="sng" dirty="0"/>
          </a:p>
          <a:p>
            <a:r>
              <a:rPr lang="en-US" b="1" dirty="0" smtClean="0"/>
              <a:t>The answer is simple – </a:t>
            </a:r>
            <a:r>
              <a:rPr lang="en-US" b="1" u="sng" dirty="0" smtClean="0"/>
              <a:t>mankind. </a:t>
            </a:r>
          </a:p>
          <a:p>
            <a:pPr marL="0" indent="0">
              <a:buNone/>
            </a:pPr>
            <a:endParaRPr lang="en-US" b="1" u="sng" dirty="0" smtClean="0"/>
          </a:p>
          <a:p>
            <a:r>
              <a:rPr lang="en-US" b="1" dirty="0" smtClean="0"/>
              <a:t>By twisting and perverting the scriptures – Paul warned of this happening within the Church in </a:t>
            </a:r>
            <a:r>
              <a:rPr lang="en-US" b="1" u="sng" dirty="0" smtClean="0"/>
              <a:t>Galatians 1:7 </a:t>
            </a:r>
            <a:r>
              <a:rPr lang="en-US" b="1" i="1" dirty="0" smtClean="0">
                <a:solidFill>
                  <a:srgbClr val="C00000"/>
                </a:solidFill>
              </a:rPr>
              <a:t>“</a:t>
            </a:r>
            <a:r>
              <a:rPr lang="en-US" b="1" i="1" dirty="0" smtClean="0">
                <a:solidFill>
                  <a:srgbClr val="C00000"/>
                </a:solidFill>
              </a:rPr>
              <a:t>For this is not another; but there are some who trouble you and would pervert the Gospel of Christ.”</a:t>
            </a:r>
          </a:p>
          <a:p>
            <a:r>
              <a:rPr lang="en-US" b="1" i="1" dirty="0" smtClean="0">
                <a:solidFill>
                  <a:srgbClr val="0000FF"/>
                </a:solidFill>
              </a:rPr>
              <a:t>So we can certainly expect to see those types of folks doing the same thing outside of the Church.</a:t>
            </a:r>
          </a:p>
          <a:p>
            <a:endParaRPr lang="en-US" dirty="0"/>
          </a:p>
        </p:txBody>
      </p:sp>
    </p:spTree>
    <p:extLst>
      <p:ext uri="{BB962C8B-B14F-4D97-AF65-F5344CB8AC3E}">
        <p14:creationId xmlns:p14="http://schemas.microsoft.com/office/powerpoint/2010/main" val="2170919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On the Name of The Lord”</a:t>
            </a:r>
            <a:br>
              <a:rPr lang="en-US" dirty="0" smtClean="0"/>
            </a:br>
            <a:r>
              <a:rPr lang="en-US" dirty="0" smtClean="0"/>
              <a:t>What Does This Mean?</a:t>
            </a:r>
            <a:endParaRPr lang="en-US" dirty="0"/>
          </a:p>
        </p:txBody>
      </p:sp>
      <p:sp>
        <p:nvSpPr>
          <p:cNvPr id="3" name="Content Placeholder 2"/>
          <p:cNvSpPr>
            <a:spLocks noGrp="1"/>
          </p:cNvSpPr>
          <p:nvPr>
            <p:ph idx="1"/>
          </p:nvPr>
        </p:nvSpPr>
        <p:spPr/>
        <p:txBody>
          <a:bodyPr>
            <a:normAutofit/>
          </a:bodyPr>
          <a:lstStyle/>
          <a:p>
            <a:r>
              <a:rPr lang="en-US" dirty="0" smtClean="0"/>
              <a:t>The following is a “shot” of a very old “chart sermon” - put together many years ago before Film Strips, White Boards, Overhead Projector and even PowerPoint that did an exceptional job at answering our question and so we will recreate it in our study in order to come to a an answer and conclusion to our question – 	   </a:t>
            </a:r>
            <a:r>
              <a:rPr lang="en-US" b="1" dirty="0" smtClean="0">
                <a:solidFill>
                  <a:srgbClr val="0000FF"/>
                </a:solidFill>
              </a:rPr>
              <a:t>“Calling On the Name of The Lord”</a:t>
            </a:r>
            <a:br>
              <a:rPr lang="en-US" b="1" dirty="0" smtClean="0">
                <a:solidFill>
                  <a:srgbClr val="0000FF"/>
                </a:solidFill>
              </a:rPr>
            </a:br>
            <a:r>
              <a:rPr lang="en-US" b="1" dirty="0" smtClean="0">
                <a:solidFill>
                  <a:srgbClr val="0000FF"/>
                </a:solidFill>
              </a:rPr>
              <a:t>		   What Does This Mean?</a:t>
            </a:r>
            <a:endParaRPr lang="en-US" b="1" dirty="0">
              <a:solidFill>
                <a:srgbClr val="0000FF"/>
              </a:solidFill>
            </a:endParaRPr>
          </a:p>
        </p:txBody>
      </p:sp>
    </p:spTree>
    <p:extLst>
      <p:ext uri="{BB962C8B-B14F-4D97-AF65-F5344CB8AC3E}">
        <p14:creationId xmlns:p14="http://schemas.microsoft.com/office/powerpoint/2010/main" val="1841745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avin\Documents\Gavin's Master Folder\Antioch Church of Christ\calling on the lord's na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33136"/>
            <a:ext cx="9144000" cy="5391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7443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2590800" y="1371600"/>
            <a:ext cx="62484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7" name="Rectangle 6"/>
          <p:cNvSpPr/>
          <p:nvPr/>
        </p:nvSpPr>
        <p:spPr>
          <a:xfrm>
            <a:off x="2590800" y="2693350"/>
            <a:ext cx="6248400" cy="3555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aseline="30000" dirty="0" smtClean="0"/>
              <a:t>21</a:t>
            </a:r>
            <a:r>
              <a:rPr lang="en-US" sz="3200" dirty="0" smtClean="0"/>
              <a:t>And it shall come to pass that whosoever shall call on the name of the Lord shall be saved.‘   </a:t>
            </a:r>
            <a:r>
              <a:rPr lang="en-US" sz="3200" b="1" u="sng" dirty="0" smtClean="0"/>
              <a:t>Acts 2:21</a:t>
            </a:r>
          </a:p>
          <a:p>
            <a:pPr algn="ctr"/>
            <a:endParaRPr lang="en-US" sz="3200" dirty="0"/>
          </a:p>
          <a:p>
            <a:pPr algn="ctr"/>
            <a:r>
              <a:rPr lang="en-US" sz="3200" baseline="30000" dirty="0" smtClean="0"/>
              <a:t>13</a:t>
            </a:r>
            <a:r>
              <a:rPr lang="en-US" sz="3200" dirty="0" smtClean="0"/>
              <a:t>For "whosoever shall call upon the name of the Lord shall be saved.“  </a:t>
            </a:r>
            <a:r>
              <a:rPr lang="en-US" sz="3200" b="1" u="sng" dirty="0" smtClean="0"/>
              <a:t>Romans 10:13</a:t>
            </a:r>
            <a:endParaRPr lang="en-US" sz="3200" b="1" u="sng" dirty="0"/>
          </a:p>
        </p:txBody>
      </p:sp>
    </p:spTree>
    <p:extLst>
      <p:ext uri="{BB962C8B-B14F-4D97-AF65-F5344CB8AC3E}">
        <p14:creationId xmlns:p14="http://schemas.microsoft.com/office/powerpoint/2010/main" val="635627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2590800" y="1371600"/>
            <a:ext cx="62484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7" name="Rectangle 6"/>
          <p:cNvSpPr/>
          <p:nvPr/>
        </p:nvSpPr>
        <p:spPr>
          <a:xfrm>
            <a:off x="3962400" y="2133600"/>
            <a:ext cx="48768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aseline="30000" dirty="0" smtClean="0"/>
              <a:t>21</a:t>
            </a:r>
            <a:r>
              <a:rPr lang="en-US" sz="3200" dirty="0" smtClean="0"/>
              <a:t>And it shall come to pass that whosoever shall call on the name of the Lord shall be saved.‘   </a:t>
            </a:r>
            <a:r>
              <a:rPr lang="en-US" sz="3200" b="1" u="sng" dirty="0" smtClean="0">
                <a:solidFill>
                  <a:srgbClr val="0000FF"/>
                </a:solidFill>
              </a:rPr>
              <a:t>Acts 2:21</a:t>
            </a:r>
          </a:p>
          <a:p>
            <a:pPr algn="ctr"/>
            <a:endParaRPr lang="en-US" sz="3200" dirty="0"/>
          </a:p>
          <a:p>
            <a:pPr algn="ctr"/>
            <a:r>
              <a:rPr lang="en-US" sz="3200" baseline="30000" dirty="0" smtClean="0"/>
              <a:t>13</a:t>
            </a:r>
            <a:r>
              <a:rPr lang="en-US" sz="3200" dirty="0" smtClean="0"/>
              <a:t>For "whosoever shall call upon the name of the Lord shall be saved.“ </a:t>
            </a:r>
          </a:p>
          <a:p>
            <a:pPr algn="ctr"/>
            <a:r>
              <a:rPr lang="en-US" sz="3200" dirty="0" smtClean="0"/>
              <a:t> </a:t>
            </a:r>
            <a:r>
              <a:rPr lang="en-US" sz="3200" b="1" u="sng" dirty="0" smtClean="0">
                <a:solidFill>
                  <a:srgbClr val="0000FF"/>
                </a:solidFill>
              </a:rPr>
              <a:t>Romans 10:13</a:t>
            </a:r>
            <a:endParaRPr lang="en-US" sz="3200" b="1" u="sng" dirty="0">
              <a:solidFill>
                <a:srgbClr val="0000FF"/>
              </a:solidFill>
            </a:endParaRPr>
          </a:p>
        </p:txBody>
      </p:sp>
      <p:sp>
        <p:nvSpPr>
          <p:cNvPr id="3" name="Rectangle 2"/>
          <p:cNvSpPr/>
          <p:nvPr/>
        </p:nvSpPr>
        <p:spPr>
          <a:xfrm>
            <a:off x="457200" y="1371600"/>
            <a:ext cx="19812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Is it </a:t>
            </a:r>
          </a:p>
          <a:p>
            <a:pPr algn="ctr"/>
            <a:r>
              <a:rPr lang="en-US" sz="2800" dirty="0" smtClean="0"/>
              <a:t>PRAYER </a:t>
            </a:r>
          </a:p>
          <a:p>
            <a:pPr algn="ctr"/>
            <a:r>
              <a:rPr lang="en-US" sz="2800" dirty="0" smtClean="0"/>
              <a:t>Or</a:t>
            </a:r>
          </a:p>
          <a:p>
            <a:pPr algn="ctr"/>
            <a:r>
              <a:rPr lang="en-US" sz="2800" dirty="0" smtClean="0"/>
              <a:t>“praying through”? </a:t>
            </a:r>
          </a:p>
          <a:p>
            <a:pPr algn="ctr"/>
            <a:endParaRPr lang="en-US" dirty="0"/>
          </a:p>
        </p:txBody>
      </p:sp>
      <p:sp>
        <p:nvSpPr>
          <p:cNvPr id="5" name="Rectangle 4"/>
          <p:cNvSpPr/>
          <p:nvPr/>
        </p:nvSpPr>
        <p:spPr>
          <a:xfrm>
            <a:off x="457200" y="3733800"/>
            <a:ext cx="3276600" cy="2819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The are no passages of scripture that give a “model” of a prayer that can be used or said to answer this question.</a:t>
            </a:r>
            <a:endParaRPr lang="en-US" sz="2800" dirty="0"/>
          </a:p>
        </p:txBody>
      </p:sp>
      <p:sp>
        <p:nvSpPr>
          <p:cNvPr id="6" name="Down Arrow 5"/>
          <p:cNvSpPr/>
          <p:nvPr/>
        </p:nvSpPr>
        <p:spPr>
          <a:xfrm>
            <a:off x="3124200" y="2590800"/>
            <a:ext cx="484632"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391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2590800" y="1371600"/>
            <a:ext cx="62484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7" name="Rectangle 6"/>
          <p:cNvSpPr/>
          <p:nvPr/>
        </p:nvSpPr>
        <p:spPr>
          <a:xfrm>
            <a:off x="3962400" y="2133600"/>
            <a:ext cx="48768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aseline="30000" dirty="0" smtClean="0"/>
              <a:t>21</a:t>
            </a:r>
            <a:r>
              <a:rPr lang="en-US" sz="3200" dirty="0" smtClean="0"/>
              <a:t>And it shall come to pass that whosoever shall call on the name of the Lord shall be saved.‘   </a:t>
            </a:r>
            <a:r>
              <a:rPr lang="en-US" sz="3200" b="1" u="sng" dirty="0" smtClean="0">
                <a:solidFill>
                  <a:srgbClr val="0000FF"/>
                </a:solidFill>
              </a:rPr>
              <a:t>Acts 2:21</a:t>
            </a:r>
          </a:p>
          <a:p>
            <a:pPr algn="ctr"/>
            <a:endParaRPr lang="en-US" sz="3200" dirty="0"/>
          </a:p>
          <a:p>
            <a:pPr algn="ctr"/>
            <a:r>
              <a:rPr lang="en-US" sz="3200" baseline="30000" dirty="0" smtClean="0"/>
              <a:t>13</a:t>
            </a:r>
            <a:r>
              <a:rPr lang="en-US" sz="3200" dirty="0" smtClean="0"/>
              <a:t>For "whosoever shall call upon the name of the Lord shall be saved.“  </a:t>
            </a:r>
          </a:p>
          <a:p>
            <a:pPr algn="ctr"/>
            <a:r>
              <a:rPr lang="en-US" sz="3200" b="1" u="sng" dirty="0" smtClean="0">
                <a:solidFill>
                  <a:srgbClr val="0000FF"/>
                </a:solidFill>
              </a:rPr>
              <a:t>Romans 10:13</a:t>
            </a:r>
            <a:endParaRPr lang="en-US" sz="3200" b="1" u="sng" dirty="0">
              <a:solidFill>
                <a:srgbClr val="0000FF"/>
              </a:solidFill>
            </a:endParaRPr>
          </a:p>
        </p:txBody>
      </p:sp>
      <p:sp>
        <p:nvSpPr>
          <p:cNvPr id="3" name="Rectangle 2"/>
          <p:cNvSpPr/>
          <p:nvPr/>
        </p:nvSpPr>
        <p:spPr>
          <a:xfrm>
            <a:off x="228600" y="1371600"/>
            <a:ext cx="22098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Is it </a:t>
            </a:r>
          </a:p>
          <a:p>
            <a:pPr algn="ctr"/>
            <a:r>
              <a:rPr lang="en-US" sz="2800" dirty="0" smtClean="0"/>
              <a:t>Simply God’s LOVE? </a:t>
            </a:r>
          </a:p>
          <a:p>
            <a:pPr algn="ctr"/>
            <a:endParaRPr lang="en-US" dirty="0"/>
          </a:p>
        </p:txBody>
      </p:sp>
      <p:sp>
        <p:nvSpPr>
          <p:cNvPr id="5" name="Rectangle 4"/>
          <p:cNvSpPr/>
          <p:nvPr/>
        </p:nvSpPr>
        <p:spPr>
          <a:xfrm>
            <a:off x="228600" y="3200400"/>
            <a:ext cx="3470305" cy="3352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00FF"/>
                </a:solidFill>
              </a:rPr>
              <a:t>John 3:16</a:t>
            </a:r>
          </a:p>
          <a:p>
            <a:pPr algn="ctr"/>
            <a:r>
              <a:rPr lang="en-US" sz="2800" b="1" dirty="0" smtClean="0">
                <a:solidFill>
                  <a:srgbClr val="0000FF"/>
                </a:solidFill>
              </a:rPr>
              <a:t>Romans 5:8</a:t>
            </a:r>
            <a:endParaRPr lang="en-US" sz="2800" b="1" dirty="0" smtClean="0">
              <a:solidFill>
                <a:srgbClr val="0000FF"/>
              </a:solidFill>
            </a:endParaRPr>
          </a:p>
          <a:p>
            <a:pPr algn="ctr"/>
            <a:r>
              <a:rPr lang="en-US" sz="2800" dirty="0" smtClean="0"/>
              <a:t>God loves us and sent His Son to save us when were sinners.</a:t>
            </a:r>
          </a:p>
          <a:p>
            <a:pPr algn="ctr"/>
            <a:r>
              <a:rPr lang="en-US" sz="2800" dirty="0" smtClean="0"/>
              <a:t>But this doesn’t tell us the answer to the question.</a:t>
            </a:r>
            <a:endParaRPr lang="en-US" sz="2800" dirty="0"/>
          </a:p>
        </p:txBody>
      </p:sp>
      <p:sp>
        <p:nvSpPr>
          <p:cNvPr id="6" name="Down Arrow 5"/>
          <p:cNvSpPr/>
          <p:nvPr/>
        </p:nvSpPr>
        <p:spPr>
          <a:xfrm>
            <a:off x="3124200" y="2590800"/>
            <a:ext cx="484632"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800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2590800" y="1371600"/>
            <a:ext cx="62484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7" name="Rectangle 6"/>
          <p:cNvSpPr/>
          <p:nvPr/>
        </p:nvSpPr>
        <p:spPr>
          <a:xfrm>
            <a:off x="3962400" y="2133600"/>
            <a:ext cx="48768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aseline="30000" dirty="0" smtClean="0"/>
              <a:t>21</a:t>
            </a:r>
            <a:r>
              <a:rPr lang="en-US" sz="3200" dirty="0" smtClean="0"/>
              <a:t>And it shall come to pass that whosoever shall call on the name of the Lord shall be saved.‘   </a:t>
            </a:r>
            <a:r>
              <a:rPr lang="en-US" sz="3200" b="1" u="sng" dirty="0" smtClean="0">
                <a:solidFill>
                  <a:srgbClr val="0000FF"/>
                </a:solidFill>
              </a:rPr>
              <a:t>Acts 2:21</a:t>
            </a:r>
          </a:p>
          <a:p>
            <a:pPr algn="ctr"/>
            <a:endParaRPr lang="en-US" sz="3200" dirty="0"/>
          </a:p>
          <a:p>
            <a:pPr algn="ctr"/>
            <a:r>
              <a:rPr lang="en-US" sz="3200" baseline="30000" dirty="0" smtClean="0"/>
              <a:t>13</a:t>
            </a:r>
            <a:r>
              <a:rPr lang="en-US" sz="3200" dirty="0" smtClean="0"/>
              <a:t>For "whosoever shall call upon the name of the Lord shall be saved.“  </a:t>
            </a:r>
          </a:p>
          <a:p>
            <a:pPr algn="ctr"/>
            <a:r>
              <a:rPr lang="en-US" sz="3200" b="1" u="sng" dirty="0" smtClean="0">
                <a:solidFill>
                  <a:srgbClr val="0000FF"/>
                </a:solidFill>
              </a:rPr>
              <a:t>Romans 10:13</a:t>
            </a:r>
            <a:endParaRPr lang="en-US" sz="3200" b="1" u="sng" dirty="0">
              <a:solidFill>
                <a:srgbClr val="0000FF"/>
              </a:solidFill>
            </a:endParaRPr>
          </a:p>
        </p:txBody>
      </p:sp>
      <p:sp>
        <p:nvSpPr>
          <p:cNvPr id="3" name="Rectangle 2"/>
          <p:cNvSpPr/>
          <p:nvPr/>
        </p:nvSpPr>
        <p:spPr>
          <a:xfrm>
            <a:off x="228600" y="1371600"/>
            <a:ext cx="22098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Is it </a:t>
            </a:r>
          </a:p>
          <a:p>
            <a:pPr algn="ctr"/>
            <a:r>
              <a:rPr lang="en-US" sz="2800" dirty="0" smtClean="0"/>
              <a:t>Simply God’s Grace? </a:t>
            </a:r>
          </a:p>
          <a:p>
            <a:pPr algn="ctr"/>
            <a:endParaRPr lang="en-US" dirty="0"/>
          </a:p>
        </p:txBody>
      </p:sp>
      <p:sp>
        <p:nvSpPr>
          <p:cNvPr id="5" name="Rectangle 4"/>
          <p:cNvSpPr/>
          <p:nvPr/>
        </p:nvSpPr>
        <p:spPr>
          <a:xfrm>
            <a:off x="228600" y="3200400"/>
            <a:ext cx="3470305" cy="3352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C00000"/>
                </a:solidFill>
              </a:rPr>
              <a:t>Titus 2:11-12</a:t>
            </a:r>
          </a:p>
          <a:p>
            <a:pPr algn="ctr"/>
            <a:r>
              <a:rPr lang="en-US" sz="2800" b="1" dirty="0" smtClean="0">
                <a:solidFill>
                  <a:srgbClr val="C00000"/>
                </a:solidFill>
              </a:rPr>
              <a:t>Grace brings Salvation and teaches us how to live.</a:t>
            </a:r>
            <a:endParaRPr lang="en-US" sz="2800" b="1" dirty="0" smtClean="0">
              <a:solidFill>
                <a:srgbClr val="C00000"/>
              </a:solidFill>
            </a:endParaRPr>
          </a:p>
          <a:p>
            <a:pPr algn="ctr"/>
            <a:r>
              <a:rPr lang="en-US" sz="2800" dirty="0" smtClean="0"/>
              <a:t>But this doesn’t tell us the answer to the question.</a:t>
            </a:r>
            <a:endParaRPr lang="en-US" sz="2800" dirty="0"/>
          </a:p>
        </p:txBody>
      </p:sp>
      <p:sp>
        <p:nvSpPr>
          <p:cNvPr id="6" name="Down Arrow 5"/>
          <p:cNvSpPr/>
          <p:nvPr/>
        </p:nvSpPr>
        <p:spPr>
          <a:xfrm>
            <a:off x="3124200" y="2590800"/>
            <a:ext cx="484632"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989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2590800" y="1371600"/>
            <a:ext cx="62484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7" name="Rectangle 6"/>
          <p:cNvSpPr/>
          <p:nvPr/>
        </p:nvSpPr>
        <p:spPr>
          <a:xfrm>
            <a:off x="3962400" y="2133600"/>
            <a:ext cx="48768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aseline="30000" dirty="0" smtClean="0"/>
              <a:t>21</a:t>
            </a:r>
            <a:r>
              <a:rPr lang="en-US" sz="3200" dirty="0" smtClean="0"/>
              <a:t>And it shall come to pass that whosoever shall call on the name of the Lord shall be saved.‘   </a:t>
            </a:r>
            <a:r>
              <a:rPr lang="en-US" sz="3200" b="1" u="sng" dirty="0" smtClean="0">
                <a:solidFill>
                  <a:srgbClr val="0000FF"/>
                </a:solidFill>
              </a:rPr>
              <a:t>Acts 2:21</a:t>
            </a:r>
          </a:p>
          <a:p>
            <a:pPr algn="ctr"/>
            <a:endParaRPr lang="en-US" sz="3200" dirty="0"/>
          </a:p>
          <a:p>
            <a:pPr algn="ctr"/>
            <a:r>
              <a:rPr lang="en-US" sz="3200" baseline="30000" dirty="0" smtClean="0"/>
              <a:t>13</a:t>
            </a:r>
            <a:r>
              <a:rPr lang="en-US" sz="3200" dirty="0" smtClean="0"/>
              <a:t>For "whosoever shall call upon the name of the Lord shall be saved.“  </a:t>
            </a:r>
            <a:r>
              <a:rPr lang="en-US" sz="3200" b="1" u="sng" dirty="0" smtClean="0">
                <a:solidFill>
                  <a:srgbClr val="0000FF"/>
                </a:solidFill>
              </a:rPr>
              <a:t>Romans 10:13</a:t>
            </a:r>
            <a:endParaRPr lang="en-US" sz="3200" b="1" u="sng" dirty="0">
              <a:solidFill>
                <a:srgbClr val="0000FF"/>
              </a:solidFill>
            </a:endParaRPr>
          </a:p>
        </p:txBody>
      </p:sp>
      <p:sp>
        <p:nvSpPr>
          <p:cNvPr id="3" name="Rectangle 2"/>
          <p:cNvSpPr/>
          <p:nvPr/>
        </p:nvSpPr>
        <p:spPr>
          <a:xfrm>
            <a:off x="228600" y="1371600"/>
            <a:ext cx="22098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Is it </a:t>
            </a:r>
          </a:p>
          <a:p>
            <a:pPr algn="ctr"/>
            <a:r>
              <a:rPr lang="en-US" sz="2800" dirty="0" smtClean="0"/>
              <a:t>Death Bed Confessions ? </a:t>
            </a:r>
          </a:p>
          <a:p>
            <a:pPr algn="ctr"/>
            <a:endParaRPr lang="en-US" dirty="0"/>
          </a:p>
        </p:txBody>
      </p:sp>
      <p:sp>
        <p:nvSpPr>
          <p:cNvPr id="5" name="Rectangle 4"/>
          <p:cNvSpPr/>
          <p:nvPr/>
        </p:nvSpPr>
        <p:spPr>
          <a:xfrm>
            <a:off x="237858" y="3200400"/>
            <a:ext cx="3470305" cy="3352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“Oh Save Me Lord?”</a:t>
            </a:r>
          </a:p>
          <a:p>
            <a:pPr algn="ctr"/>
            <a:endParaRPr lang="en-US" sz="2800" dirty="0"/>
          </a:p>
          <a:p>
            <a:pPr algn="ctr"/>
            <a:endParaRPr lang="en-US" sz="2800" dirty="0" smtClean="0"/>
          </a:p>
          <a:p>
            <a:pPr algn="ctr"/>
            <a:endParaRPr lang="en-US" sz="2800" dirty="0"/>
          </a:p>
          <a:p>
            <a:pPr algn="ctr"/>
            <a:endParaRPr lang="en-US" sz="2800" dirty="0" smtClean="0"/>
          </a:p>
          <a:p>
            <a:pPr algn="ctr"/>
            <a:endParaRPr lang="en-US" sz="2800" dirty="0"/>
          </a:p>
        </p:txBody>
      </p:sp>
      <p:sp>
        <p:nvSpPr>
          <p:cNvPr id="6" name="Down Arrow 5"/>
          <p:cNvSpPr/>
          <p:nvPr/>
        </p:nvSpPr>
        <p:spPr>
          <a:xfrm>
            <a:off x="3124200" y="2590800"/>
            <a:ext cx="484632"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Users\Gavin\AppData\Local\Microsoft\Windows\Temporary Internet Files\Content.IE5\3PSF7Q4J\MC90043012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7311" y="4343400"/>
            <a:ext cx="1831975" cy="119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607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2590800" y="1371600"/>
            <a:ext cx="62484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7" name="Rectangle 6"/>
          <p:cNvSpPr/>
          <p:nvPr/>
        </p:nvSpPr>
        <p:spPr>
          <a:xfrm>
            <a:off x="3962400" y="2133600"/>
            <a:ext cx="48768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aseline="30000" dirty="0" smtClean="0"/>
              <a:t>21</a:t>
            </a:r>
            <a:r>
              <a:rPr lang="en-US" sz="3200" dirty="0" smtClean="0"/>
              <a:t>And it shall come to pass that whosoever shall call on the name of the Lord shall be saved.‘   </a:t>
            </a:r>
            <a:r>
              <a:rPr lang="en-US" sz="3200" b="1" u="sng" dirty="0" smtClean="0">
                <a:solidFill>
                  <a:srgbClr val="0000FF"/>
                </a:solidFill>
              </a:rPr>
              <a:t>Acts 2:21</a:t>
            </a:r>
          </a:p>
          <a:p>
            <a:pPr algn="ctr"/>
            <a:endParaRPr lang="en-US" sz="3200" dirty="0"/>
          </a:p>
          <a:p>
            <a:pPr algn="ctr"/>
            <a:r>
              <a:rPr lang="en-US" sz="3200" baseline="30000" dirty="0" smtClean="0"/>
              <a:t>13</a:t>
            </a:r>
            <a:r>
              <a:rPr lang="en-US" sz="3200" dirty="0" smtClean="0"/>
              <a:t>For "whosoever shall call upon the name of the Lord shall be saved.“ </a:t>
            </a:r>
          </a:p>
          <a:p>
            <a:pPr algn="ctr"/>
            <a:r>
              <a:rPr lang="en-US" sz="3200" dirty="0" smtClean="0"/>
              <a:t> </a:t>
            </a:r>
            <a:r>
              <a:rPr lang="en-US" sz="3200" b="1" u="sng" dirty="0" smtClean="0">
                <a:solidFill>
                  <a:srgbClr val="0000FF"/>
                </a:solidFill>
              </a:rPr>
              <a:t>Romans 10:13</a:t>
            </a:r>
            <a:endParaRPr lang="en-US" sz="3200" b="1" u="sng" dirty="0">
              <a:solidFill>
                <a:srgbClr val="0000FF"/>
              </a:solidFill>
            </a:endParaRPr>
          </a:p>
        </p:txBody>
      </p:sp>
      <p:sp>
        <p:nvSpPr>
          <p:cNvPr id="3" name="Rectangle 2"/>
          <p:cNvSpPr/>
          <p:nvPr/>
        </p:nvSpPr>
        <p:spPr>
          <a:xfrm>
            <a:off x="228600" y="1371600"/>
            <a:ext cx="22098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The Answer to all of these is </a:t>
            </a:r>
            <a:r>
              <a:rPr lang="en-US" sz="2800" b="1" dirty="0" smtClean="0">
                <a:solidFill>
                  <a:srgbClr val="C00000"/>
                </a:solidFill>
              </a:rPr>
              <a:t>NO</a:t>
            </a:r>
            <a:r>
              <a:rPr lang="en-US" sz="2800" dirty="0" smtClean="0"/>
              <a:t>!!!!</a:t>
            </a:r>
            <a:endParaRPr lang="en-US" sz="2800" dirty="0"/>
          </a:p>
        </p:txBody>
      </p:sp>
      <p:sp>
        <p:nvSpPr>
          <p:cNvPr id="5" name="Rectangle 4"/>
          <p:cNvSpPr/>
          <p:nvPr/>
        </p:nvSpPr>
        <p:spPr>
          <a:xfrm>
            <a:off x="228600" y="2895600"/>
            <a:ext cx="3470305" cy="3657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baseline="30000" dirty="0" smtClean="0">
                <a:solidFill>
                  <a:srgbClr val="C00000"/>
                </a:solidFill>
              </a:rPr>
              <a:t>WHY? </a:t>
            </a:r>
            <a:r>
              <a:rPr lang="en-US" sz="2800" b="1" u="sng" baseline="30000" dirty="0" smtClean="0">
                <a:solidFill>
                  <a:srgbClr val="0000FF"/>
                </a:solidFill>
              </a:rPr>
              <a:t>21</a:t>
            </a:r>
            <a:r>
              <a:rPr lang="en-US" sz="2800" b="1" u="sng" dirty="0" smtClean="0">
                <a:solidFill>
                  <a:srgbClr val="0000FF"/>
                </a:solidFill>
              </a:rPr>
              <a:t>"Not every one that </a:t>
            </a:r>
            <a:r>
              <a:rPr lang="en-US" sz="2800" b="1" u="sng" dirty="0" err="1" smtClean="0">
                <a:solidFill>
                  <a:srgbClr val="0000FF"/>
                </a:solidFill>
              </a:rPr>
              <a:t>saith</a:t>
            </a:r>
            <a:r>
              <a:rPr lang="en-US" sz="2800" b="1" u="sng" dirty="0" smtClean="0">
                <a:solidFill>
                  <a:srgbClr val="0000FF"/>
                </a:solidFill>
              </a:rPr>
              <a:t> </a:t>
            </a:r>
            <a:r>
              <a:rPr lang="en-US" sz="2800" dirty="0" smtClean="0"/>
              <a:t>unto Me, `Lord, Lord,' shall enter into the Kingdom of Heaven, </a:t>
            </a:r>
            <a:r>
              <a:rPr lang="en-US" sz="2800" b="1" dirty="0" smtClean="0">
                <a:solidFill>
                  <a:srgbClr val="0000FF"/>
                </a:solidFill>
              </a:rPr>
              <a:t>but he that doeth the will of My Father </a:t>
            </a:r>
            <a:r>
              <a:rPr lang="en-US" sz="2800" dirty="0" smtClean="0"/>
              <a:t>who is in Heaven. </a:t>
            </a:r>
          </a:p>
          <a:p>
            <a:pPr algn="ctr"/>
            <a:r>
              <a:rPr lang="en-US" sz="2400" b="1" dirty="0" smtClean="0">
                <a:solidFill>
                  <a:srgbClr val="C00000"/>
                </a:solidFill>
              </a:rPr>
              <a:t>MATTHEW 7:21</a:t>
            </a:r>
            <a:endParaRPr lang="en-US" sz="2400" b="1" dirty="0">
              <a:solidFill>
                <a:srgbClr val="C00000"/>
              </a:solidFill>
            </a:endParaRPr>
          </a:p>
        </p:txBody>
      </p:sp>
      <p:sp>
        <p:nvSpPr>
          <p:cNvPr id="6" name="Down Arrow 5"/>
          <p:cNvSpPr/>
          <p:nvPr/>
        </p:nvSpPr>
        <p:spPr>
          <a:xfrm>
            <a:off x="3080944" y="1943542"/>
            <a:ext cx="484632"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563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540" y="2286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1418600" y="1104900"/>
            <a:ext cx="64008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8" name="Rectangle 7"/>
          <p:cNvSpPr/>
          <p:nvPr/>
        </p:nvSpPr>
        <p:spPr>
          <a:xfrm>
            <a:off x="152400" y="2209800"/>
            <a:ext cx="137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Romans  </a:t>
            </a:r>
          </a:p>
          <a:p>
            <a:pPr algn="ctr"/>
            <a:r>
              <a:rPr lang="en-US" sz="2400" dirty="0" smtClean="0"/>
              <a:t>10:13-17</a:t>
            </a:r>
            <a:endParaRPr lang="en-US" sz="2400" dirty="0"/>
          </a:p>
        </p:txBody>
      </p:sp>
      <p:sp>
        <p:nvSpPr>
          <p:cNvPr id="9" name="Rectangle 8"/>
          <p:cNvSpPr/>
          <p:nvPr/>
        </p:nvSpPr>
        <p:spPr>
          <a:xfrm>
            <a:off x="1533258" y="2209800"/>
            <a:ext cx="1295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SENT</a:t>
            </a:r>
            <a:endParaRPr lang="en-US" sz="3200" dirty="0"/>
          </a:p>
        </p:txBody>
      </p:sp>
      <p:sp>
        <p:nvSpPr>
          <p:cNvPr id="10" name="Rectangle 9"/>
          <p:cNvSpPr/>
          <p:nvPr/>
        </p:nvSpPr>
        <p:spPr>
          <a:xfrm>
            <a:off x="2828658" y="2209800"/>
            <a:ext cx="151545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PREACHER</a:t>
            </a:r>
            <a:endParaRPr lang="en-US" sz="2400" dirty="0"/>
          </a:p>
        </p:txBody>
      </p:sp>
      <p:sp>
        <p:nvSpPr>
          <p:cNvPr id="11" name="Rectangle 10"/>
          <p:cNvSpPr/>
          <p:nvPr/>
        </p:nvSpPr>
        <p:spPr>
          <a:xfrm>
            <a:off x="4344112" y="2220482"/>
            <a:ext cx="1060391" cy="598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Heard</a:t>
            </a:r>
            <a:endParaRPr lang="en-US" sz="2800" dirty="0"/>
          </a:p>
        </p:txBody>
      </p:sp>
      <p:sp>
        <p:nvSpPr>
          <p:cNvPr id="12" name="Rectangle 11"/>
          <p:cNvSpPr/>
          <p:nvPr/>
        </p:nvSpPr>
        <p:spPr>
          <a:xfrm>
            <a:off x="5411624" y="2209800"/>
            <a:ext cx="1447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Believed</a:t>
            </a:r>
            <a:endParaRPr lang="en-US" sz="2800" dirty="0"/>
          </a:p>
        </p:txBody>
      </p:sp>
      <p:sp>
        <p:nvSpPr>
          <p:cNvPr id="13" name="Rectangle 12"/>
          <p:cNvSpPr/>
          <p:nvPr/>
        </p:nvSpPr>
        <p:spPr>
          <a:xfrm>
            <a:off x="6870106" y="2220482"/>
            <a:ext cx="943598" cy="598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C00000"/>
                </a:solidFill>
              </a:rPr>
              <a:t>CALL</a:t>
            </a:r>
            <a:endParaRPr lang="en-US" sz="2800" b="1" dirty="0">
              <a:solidFill>
                <a:srgbClr val="C00000"/>
              </a:solidFill>
            </a:endParaRPr>
          </a:p>
        </p:txBody>
      </p:sp>
      <p:sp>
        <p:nvSpPr>
          <p:cNvPr id="14" name="Rectangle 13"/>
          <p:cNvSpPr/>
          <p:nvPr/>
        </p:nvSpPr>
        <p:spPr>
          <a:xfrm>
            <a:off x="7813704" y="2220482"/>
            <a:ext cx="1101696" cy="6074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00FF"/>
                </a:solidFill>
              </a:rPr>
              <a:t>Saved</a:t>
            </a:r>
            <a:endParaRPr lang="en-US" sz="2800" b="1" dirty="0">
              <a:solidFill>
                <a:srgbClr val="0000FF"/>
              </a:solidFill>
            </a:endParaRPr>
          </a:p>
        </p:txBody>
      </p:sp>
      <p:sp>
        <p:nvSpPr>
          <p:cNvPr id="15" name="Rectangle 14"/>
          <p:cNvSpPr/>
          <p:nvPr/>
        </p:nvSpPr>
        <p:spPr>
          <a:xfrm>
            <a:off x="152400" y="2971800"/>
            <a:ext cx="1371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Mark 16:15,16</a:t>
            </a:r>
            <a:endParaRPr lang="en-US" sz="2400" dirty="0"/>
          </a:p>
        </p:txBody>
      </p:sp>
      <p:sp>
        <p:nvSpPr>
          <p:cNvPr id="16" name="Rectangle 15"/>
          <p:cNvSpPr/>
          <p:nvPr/>
        </p:nvSpPr>
        <p:spPr>
          <a:xfrm>
            <a:off x="1524000" y="2971800"/>
            <a:ext cx="130465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GO</a:t>
            </a:r>
            <a:endParaRPr lang="en-US" sz="3200" dirty="0"/>
          </a:p>
        </p:txBody>
      </p:sp>
      <p:sp>
        <p:nvSpPr>
          <p:cNvPr id="17" name="Rectangle 16"/>
          <p:cNvSpPr/>
          <p:nvPr/>
        </p:nvSpPr>
        <p:spPr>
          <a:xfrm>
            <a:off x="2828658" y="2971800"/>
            <a:ext cx="1438542"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PREACH</a:t>
            </a:r>
            <a:endParaRPr lang="en-US" sz="2800" dirty="0"/>
          </a:p>
        </p:txBody>
      </p:sp>
      <p:sp>
        <p:nvSpPr>
          <p:cNvPr id="18" name="Rectangle 17"/>
          <p:cNvSpPr/>
          <p:nvPr/>
        </p:nvSpPr>
        <p:spPr>
          <a:xfrm>
            <a:off x="4271472" y="2971800"/>
            <a:ext cx="1140151"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(HEAR)</a:t>
            </a:r>
            <a:endParaRPr lang="en-US" sz="2400" dirty="0"/>
          </a:p>
        </p:txBody>
      </p:sp>
      <p:sp>
        <p:nvSpPr>
          <p:cNvPr id="19" name="Rectangle 18"/>
          <p:cNvSpPr/>
          <p:nvPr/>
        </p:nvSpPr>
        <p:spPr>
          <a:xfrm>
            <a:off x="5404503" y="2971800"/>
            <a:ext cx="1454921"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Believeth</a:t>
            </a:r>
            <a:endParaRPr lang="en-US" sz="2400" dirty="0"/>
          </a:p>
        </p:txBody>
      </p:sp>
      <p:sp>
        <p:nvSpPr>
          <p:cNvPr id="20" name="Rectangle 19"/>
          <p:cNvSpPr/>
          <p:nvPr/>
        </p:nvSpPr>
        <p:spPr>
          <a:xfrm>
            <a:off x="6884704" y="2971800"/>
            <a:ext cx="1040095"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C00000"/>
                </a:solidFill>
              </a:rPr>
              <a:t>Baptized</a:t>
            </a:r>
            <a:endParaRPr lang="en-US" sz="2400" b="1" dirty="0">
              <a:solidFill>
                <a:srgbClr val="C00000"/>
              </a:solidFill>
            </a:endParaRPr>
          </a:p>
        </p:txBody>
      </p:sp>
      <p:sp>
        <p:nvSpPr>
          <p:cNvPr id="21" name="Rectangle 20"/>
          <p:cNvSpPr/>
          <p:nvPr/>
        </p:nvSpPr>
        <p:spPr>
          <a:xfrm>
            <a:off x="7813704" y="2971800"/>
            <a:ext cx="110169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0000FF"/>
                </a:solidFill>
              </a:rPr>
              <a:t>BE  SAVED</a:t>
            </a:r>
            <a:endParaRPr lang="en-US" sz="2400" b="1" dirty="0">
              <a:solidFill>
                <a:srgbClr val="0000FF"/>
              </a:solidFill>
            </a:endParaRPr>
          </a:p>
        </p:txBody>
      </p:sp>
      <p:sp>
        <p:nvSpPr>
          <p:cNvPr id="22" name="Rectangle 21"/>
          <p:cNvSpPr/>
          <p:nvPr/>
        </p:nvSpPr>
        <p:spPr>
          <a:xfrm>
            <a:off x="152400" y="3886200"/>
            <a:ext cx="138085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Acts </a:t>
            </a:r>
          </a:p>
          <a:p>
            <a:pPr algn="ctr"/>
            <a:r>
              <a:rPr lang="en-US" sz="2800" dirty="0" smtClean="0"/>
              <a:t>2:37,38</a:t>
            </a:r>
            <a:endParaRPr lang="en-US" sz="2800" dirty="0"/>
          </a:p>
        </p:txBody>
      </p:sp>
      <p:sp>
        <p:nvSpPr>
          <p:cNvPr id="23" name="Rectangle 22"/>
          <p:cNvSpPr/>
          <p:nvPr/>
        </p:nvSpPr>
        <p:spPr>
          <a:xfrm>
            <a:off x="1548924" y="3886200"/>
            <a:ext cx="1279733"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(WENT)</a:t>
            </a:r>
            <a:endParaRPr lang="en-US" sz="2400" dirty="0"/>
          </a:p>
        </p:txBody>
      </p:sp>
      <p:sp>
        <p:nvSpPr>
          <p:cNvPr id="24" name="Rectangle 23"/>
          <p:cNvSpPr/>
          <p:nvPr/>
        </p:nvSpPr>
        <p:spPr>
          <a:xfrm>
            <a:off x="2825810" y="3893678"/>
            <a:ext cx="1441390" cy="678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Peter Said</a:t>
            </a:r>
            <a:endParaRPr lang="en-US" sz="2800" dirty="0"/>
          </a:p>
        </p:txBody>
      </p:sp>
      <p:sp>
        <p:nvSpPr>
          <p:cNvPr id="25" name="Rectangle 24"/>
          <p:cNvSpPr/>
          <p:nvPr/>
        </p:nvSpPr>
        <p:spPr>
          <a:xfrm>
            <a:off x="4267554" y="3893678"/>
            <a:ext cx="1144070" cy="678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HEARD</a:t>
            </a:r>
            <a:endParaRPr lang="en-US" sz="2400" dirty="0"/>
          </a:p>
        </p:txBody>
      </p:sp>
      <p:sp>
        <p:nvSpPr>
          <p:cNvPr id="26" name="Rectangle 25"/>
          <p:cNvSpPr/>
          <p:nvPr/>
        </p:nvSpPr>
        <p:spPr>
          <a:xfrm>
            <a:off x="5420170" y="3893678"/>
            <a:ext cx="1430708" cy="678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(Believed)</a:t>
            </a:r>
            <a:endParaRPr lang="en-US" sz="2400" dirty="0"/>
          </a:p>
        </p:txBody>
      </p:sp>
      <p:sp>
        <p:nvSpPr>
          <p:cNvPr id="27" name="Rectangle 26"/>
          <p:cNvSpPr/>
          <p:nvPr/>
        </p:nvSpPr>
        <p:spPr>
          <a:xfrm>
            <a:off x="6877760" y="3893678"/>
            <a:ext cx="914400" cy="678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C00000"/>
                </a:solidFill>
              </a:rPr>
              <a:t>REP. &amp; BAP.</a:t>
            </a:r>
            <a:endParaRPr lang="en-US" sz="2000" b="1" dirty="0">
              <a:solidFill>
                <a:srgbClr val="C00000"/>
              </a:solidFill>
            </a:endParaRPr>
          </a:p>
        </p:txBody>
      </p:sp>
      <p:sp>
        <p:nvSpPr>
          <p:cNvPr id="28" name="Rectangle 27"/>
          <p:cNvSpPr/>
          <p:nvPr/>
        </p:nvSpPr>
        <p:spPr>
          <a:xfrm>
            <a:off x="7816552" y="3886200"/>
            <a:ext cx="1098847"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00FF"/>
                </a:solidFill>
              </a:rPr>
              <a:t>Rem. Of</a:t>
            </a:r>
          </a:p>
          <a:p>
            <a:pPr algn="ctr"/>
            <a:r>
              <a:rPr lang="en-US" sz="2000" b="1" dirty="0" smtClean="0">
                <a:solidFill>
                  <a:srgbClr val="0000FF"/>
                </a:solidFill>
              </a:rPr>
              <a:t>Sins</a:t>
            </a:r>
            <a:endParaRPr lang="en-US" sz="2000" b="1" dirty="0">
              <a:solidFill>
                <a:srgbClr val="0000FF"/>
              </a:solidFill>
            </a:endParaRPr>
          </a:p>
        </p:txBody>
      </p:sp>
      <p:sp>
        <p:nvSpPr>
          <p:cNvPr id="29" name="Rectangle 28"/>
          <p:cNvSpPr/>
          <p:nvPr/>
        </p:nvSpPr>
        <p:spPr>
          <a:xfrm>
            <a:off x="152400" y="4800600"/>
            <a:ext cx="138085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Acts </a:t>
            </a:r>
          </a:p>
          <a:p>
            <a:pPr algn="ctr"/>
            <a:r>
              <a:rPr lang="en-US" sz="2400" dirty="0" smtClean="0"/>
              <a:t>22:12-16</a:t>
            </a:r>
            <a:endParaRPr lang="en-US" sz="2400" dirty="0"/>
          </a:p>
        </p:txBody>
      </p:sp>
      <p:sp>
        <p:nvSpPr>
          <p:cNvPr id="30" name="Rectangle 29"/>
          <p:cNvSpPr/>
          <p:nvPr/>
        </p:nvSpPr>
        <p:spPr>
          <a:xfrm>
            <a:off x="1548924" y="4800600"/>
            <a:ext cx="1279734"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CAME</a:t>
            </a:r>
            <a:endParaRPr lang="en-US" sz="2800" dirty="0"/>
          </a:p>
        </p:txBody>
      </p:sp>
      <p:sp>
        <p:nvSpPr>
          <p:cNvPr id="31" name="Rectangle 30"/>
          <p:cNvSpPr/>
          <p:nvPr/>
        </p:nvSpPr>
        <p:spPr>
          <a:xfrm>
            <a:off x="2828658" y="4800600"/>
            <a:ext cx="1442814"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Ananias </a:t>
            </a:r>
          </a:p>
          <a:p>
            <a:pPr algn="ctr"/>
            <a:r>
              <a:rPr lang="en-US" sz="2800" dirty="0" smtClean="0"/>
              <a:t>Said</a:t>
            </a:r>
            <a:endParaRPr lang="en-US" sz="2800" dirty="0"/>
          </a:p>
        </p:txBody>
      </p:sp>
      <p:sp>
        <p:nvSpPr>
          <p:cNvPr id="32" name="Rectangle 31"/>
          <p:cNvSpPr/>
          <p:nvPr/>
        </p:nvSpPr>
        <p:spPr>
          <a:xfrm>
            <a:off x="4267553" y="4800600"/>
            <a:ext cx="1136949"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HEARD</a:t>
            </a:r>
            <a:endParaRPr lang="en-US" sz="2400" dirty="0"/>
          </a:p>
        </p:txBody>
      </p:sp>
      <p:sp>
        <p:nvSpPr>
          <p:cNvPr id="33" name="Rectangle 32"/>
          <p:cNvSpPr/>
          <p:nvPr/>
        </p:nvSpPr>
        <p:spPr>
          <a:xfrm>
            <a:off x="5404502" y="4800600"/>
            <a:ext cx="144637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(Believed)</a:t>
            </a:r>
            <a:endParaRPr lang="en-US" sz="2400" dirty="0"/>
          </a:p>
        </p:txBody>
      </p:sp>
      <p:sp>
        <p:nvSpPr>
          <p:cNvPr id="34" name="Rectangle 33"/>
          <p:cNvSpPr/>
          <p:nvPr/>
        </p:nvSpPr>
        <p:spPr>
          <a:xfrm>
            <a:off x="6848028" y="4800600"/>
            <a:ext cx="965675"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C00000"/>
                </a:solidFill>
              </a:rPr>
              <a:t>Bap</a:t>
            </a:r>
          </a:p>
          <a:p>
            <a:pPr algn="ctr"/>
            <a:r>
              <a:rPr lang="en-US" sz="2400" b="1" dirty="0" smtClean="0">
                <a:solidFill>
                  <a:srgbClr val="C00000"/>
                </a:solidFill>
              </a:rPr>
              <a:t>Called</a:t>
            </a:r>
            <a:endParaRPr lang="en-US" sz="2400" b="1" dirty="0">
              <a:solidFill>
                <a:srgbClr val="C00000"/>
              </a:solidFill>
            </a:endParaRPr>
          </a:p>
        </p:txBody>
      </p:sp>
      <p:sp>
        <p:nvSpPr>
          <p:cNvPr id="35" name="Rectangle 34"/>
          <p:cNvSpPr/>
          <p:nvPr/>
        </p:nvSpPr>
        <p:spPr>
          <a:xfrm>
            <a:off x="7816551" y="4800600"/>
            <a:ext cx="1098847"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00FF"/>
                </a:solidFill>
              </a:rPr>
              <a:t>Wash  a.</a:t>
            </a:r>
          </a:p>
          <a:p>
            <a:pPr algn="ctr"/>
            <a:r>
              <a:rPr lang="en-US" sz="2000" b="1" dirty="0" smtClean="0">
                <a:solidFill>
                  <a:srgbClr val="0000FF"/>
                </a:solidFill>
              </a:rPr>
              <a:t>Sins</a:t>
            </a:r>
            <a:endParaRPr lang="en-US" sz="2000" b="1" dirty="0">
              <a:solidFill>
                <a:srgbClr val="0000FF"/>
              </a:solidFill>
            </a:endParaRPr>
          </a:p>
        </p:txBody>
      </p:sp>
      <p:sp>
        <p:nvSpPr>
          <p:cNvPr id="36" name="Rectangle 35"/>
          <p:cNvSpPr/>
          <p:nvPr/>
        </p:nvSpPr>
        <p:spPr>
          <a:xfrm>
            <a:off x="152400" y="1752600"/>
            <a:ext cx="8762998"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C00000"/>
                </a:solidFill>
              </a:rPr>
              <a:t>LET’S COMPARE AND SEE IF THE SCRIPTURES AGREE WITH EACH OTHER!!</a:t>
            </a:r>
            <a:endParaRPr lang="en-US" sz="2000" b="1" dirty="0">
              <a:solidFill>
                <a:srgbClr val="C00000"/>
              </a:solidFill>
            </a:endParaRPr>
          </a:p>
        </p:txBody>
      </p:sp>
      <p:sp>
        <p:nvSpPr>
          <p:cNvPr id="37" name="Rectangle 36"/>
          <p:cNvSpPr/>
          <p:nvPr/>
        </p:nvSpPr>
        <p:spPr>
          <a:xfrm>
            <a:off x="152400" y="5717136"/>
            <a:ext cx="267625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Preacher Goes</a:t>
            </a:r>
            <a:endParaRPr lang="en-US" sz="3200" dirty="0"/>
          </a:p>
        </p:txBody>
      </p:sp>
      <p:sp>
        <p:nvSpPr>
          <p:cNvPr id="38" name="Rectangle 37"/>
          <p:cNvSpPr/>
          <p:nvPr/>
        </p:nvSpPr>
        <p:spPr>
          <a:xfrm>
            <a:off x="2842901" y="5721408"/>
            <a:ext cx="141432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PREACH</a:t>
            </a:r>
            <a:endParaRPr lang="en-US" sz="2800" dirty="0"/>
          </a:p>
        </p:txBody>
      </p:sp>
      <p:sp>
        <p:nvSpPr>
          <p:cNvPr id="39" name="Rectangle 38"/>
          <p:cNvSpPr/>
          <p:nvPr/>
        </p:nvSpPr>
        <p:spPr>
          <a:xfrm>
            <a:off x="4271472" y="5717136"/>
            <a:ext cx="11330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MEN HEAR</a:t>
            </a:r>
            <a:endParaRPr lang="en-US" sz="2800" dirty="0"/>
          </a:p>
        </p:txBody>
      </p:sp>
      <p:sp>
        <p:nvSpPr>
          <p:cNvPr id="40" name="Rectangle 39"/>
          <p:cNvSpPr/>
          <p:nvPr/>
        </p:nvSpPr>
        <p:spPr>
          <a:xfrm>
            <a:off x="5429428" y="5721408"/>
            <a:ext cx="1418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BELIEVE</a:t>
            </a:r>
            <a:endParaRPr lang="en-US" sz="2800" dirty="0"/>
          </a:p>
        </p:txBody>
      </p:sp>
      <p:sp>
        <p:nvSpPr>
          <p:cNvPr id="41" name="Rectangle 40"/>
          <p:cNvSpPr/>
          <p:nvPr/>
        </p:nvSpPr>
        <p:spPr>
          <a:xfrm>
            <a:off x="6867256" y="5721408"/>
            <a:ext cx="95214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C00000"/>
                </a:solidFill>
              </a:rPr>
              <a:t>OBEY</a:t>
            </a:r>
          </a:p>
          <a:p>
            <a:pPr algn="ctr"/>
            <a:r>
              <a:rPr lang="en-US" sz="2400" b="1" dirty="0" smtClean="0">
                <a:solidFill>
                  <a:srgbClr val="C00000"/>
                </a:solidFill>
              </a:rPr>
              <a:t>CALL</a:t>
            </a:r>
            <a:endParaRPr lang="en-US" sz="2400" b="1" dirty="0">
              <a:solidFill>
                <a:srgbClr val="C00000"/>
              </a:solidFill>
            </a:endParaRPr>
          </a:p>
        </p:txBody>
      </p:sp>
      <p:sp>
        <p:nvSpPr>
          <p:cNvPr id="42" name="Rectangle 41"/>
          <p:cNvSpPr/>
          <p:nvPr/>
        </p:nvSpPr>
        <p:spPr>
          <a:xfrm>
            <a:off x="7827234" y="5717136"/>
            <a:ext cx="108816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0000FF"/>
                </a:solidFill>
              </a:rPr>
              <a:t>SAVED</a:t>
            </a:r>
            <a:endParaRPr lang="en-US" sz="2400" b="1" dirty="0">
              <a:solidFill>
                <a:srgbClr val="0000FF"/>
              </a:solidFill>
            </a:endParaRPr>
          </a:p>
        </p:txBody>
      </p:sp>
    </p:spTree>
    <p:extLst>
      <p:ext uri="{BB962C8B-B14F-4D97-AF65-F5344CB8AC3E}">
        <p14:creationId xmlns:p14="http://schemas.microsoft.com/office/powerpoint/2010/main" val="3761192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6"/>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7"/>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3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2"/>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3"/>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4"/>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5"/>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37"/>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38"/>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39"/>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40"/>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41"/>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31" presetClass="entr" presetSubtype="0" fill="hold" grpId="0" nodeType="clickEffect">
                                  <p:stCondLst>
                                    <p:cond delay="0"/>
                                  </p:stCondLst>
                                  <p:childTnLst>
                                    <p:set>
                                      <p:cBhvr>
                                        <p:cTn id="138" dur="1" fill="hold">
                                          <p:stCondLst>
                                            <p:cond delay="0"/>
                                          </p:stCondLst>
                                        </p:cTn>
                                        <p:tgtEl>
                                          <p:spTgt spid="42"/>
                                        </p:tgtEl>
                                        <p:attrNameLst>
                                          <p:attrName>style.visibility</p:attrName>
                                        </p:attrNameLst>
                                      </p:cBhvr>
                                      <p:to>
                                        <p:strVal val="visible"/>
                                      </p:to>
                                    </p:set>
                                    <p:anim calcmode="lin" valueType="num">
                                      <p:cBhvr>
                                        <p:cTn id="139" dur="1000" fill="hold"/>
                                        <p:tgtEl>
                                          <p:spTgt spid="42"/>
                                        </p:tgtEl>
                                        <p:attrNameLst>
                                          <p:attrName>ppt_w</p:attrName>
                                        </p:attrNameLst>
                                      </p:cBhvr>
                                      <p:tavLst>
                                        <p:tav tm="0">
                                          <p:val>
                                            <p:fltVal val="0"/>
                                          </p:val>
                                        </p:tav>
                                        <p:tav tm="100000">
                                          <p:val>
                                            <p:strVal val="#ppt_w"/>
                                          </p:val>
                                        </p:tav>
                                      </p:tavLst>
                                    </p:anim>
                                    <p:anim calcmode="lin" valueType="num">
                                      <p:cBhvr>
                                        <p:cTn id="140" dur="1000" fill="hold"/>
                                        <p:tgtEl>
                                          <p:spTgt spid="42"/>
                                        </p:tgtEl>
                                        <p:attrNameLst>
                                          <p:attrName>ppt_h</p:attrName>
                                        </p:attrNameLst>
                                      </p:cBhvr>
                                      <p:tavLst>
                                        <p:tav tm="0">
                                          <p:val>
                                            <p:fltVal val="0"/>
                                          </p:val>
                                        </p:tav>
                                        <p:tav tm="100000">
                                          <p:val>
                                            <p:strVal val="#ppt_h"/>
                                          </p:val>
                                        </p:tav>
                                      </p:tavLst>
                                    </p:anim>
                                    <p:anim calcmode="lin" valueType="num">
                                      <p:cBhvr>
                                        <p:cTn id="141" dur="1000" fill="hold"/>
                                        <p:tgtEl>
                                          <p:spTgt spid="42"/>
                                        </p:tgtEl>
                                        <p:attrNameLst>
                                          <p:attrName>style.rotation</p:attrName>
                                        </p:attrNameLst>
                                      </p:cBhvr>
                                      <p:tavLst>
                                        <p:tav tm="0">
                                          <p:val>
                                            <p:fltVal val="90"/>
                                          </p:val>
                                        </p:tav>
                                        <p:tav tm="100000">
                                          <p:val>
                                            <p:fltVal val="0"/>
                                          </p:val>
                                        </p:tav>
                                      </p:tavLst>
                                    </p:anim>
                                    <p:animEffect transition="in" filter="fade">
                                      <p:cBhvr>
                                        <p:cTn id="142" dur="1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7" grpId="0" animBg="1"/>
      <p:bldP spid="38" grpId="0" animBg="1"/>
      <p:bldP spid="39" grpId="0" animBg="1"/>
      <p:bldP spid="40" grpId="0" animBg="1"/>
      <p:bldP spid="41"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“Calling On the Name of The Lord”</a:t>
            </a:r>
            <a:br>
              <a:rPr lang="en-US" b="1" dirty="0" smtClean="0"/>
            </a:br>
            <a:r>
              <a:rPr lang="en-US" b="1" dirty="0" smtClean="0"/>
              <a:t>What Does This Mean?</a:t>
            </a:r>
            <a:endParaRPr lang="en-US" dirty="0"/>
          </a:p>
        </p:txBody>
      </p:sp>
      <p:pic>
        <p:nvPicPr>
          <p:cNvPr id="4" name="Picture 2" descr="C:\Users\Gavin\AppData\Local\Microsoft\Windows\Temporary Internet Files\Content.IE5\ZC2LUI4Z\MC900047958[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1752600"/>
            <a:ext cx="3713378" cy="3300070"/>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7037" y="5105400"/>
            <a:ext cx="5748337"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40160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540" y="2286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1418600" y="1104900"/>
            <a:ext cx="6400800" cy="342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3" name="Rectangle 2"/>
          <p:cNvSpPr/>
          <p:nvPr/>
        </p:nvSpPr>
        <p:spPr>
          <a:xfrm>
            <a:off x="248540" y="2514600"/>
            <a:ext cx="8610600"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t> </a:t>
            </a:r>
          </a:p>
          <a:p>
            <a:r>
              <a:rPr lang="en-US" sz="2400" baseline="30000" dirty="0" smtClean="0"/>
              <a:t>44</a:t>
            </a:r>
            <a:r>
              <a:rPr lang="en-US" sz="2400" dirty="0" smtClean="0"/>
              <a:t>No man can come to Me unless the Father who hath sent Me draw him; and I will raise him up at the Last Day.</a:t>
            </a:r>
          </a:p>
          <a:p>
            <a:r>
              <a:rPr lang="en-US" sz="2400" dirty="0" smtClean="0"/>
              <a:t>     </a:t>
            </a:r>
            <a:r>
              <a:rPr lang="en-US" sz="2400" baseline="30000" dirty="0" smtClean="0"/>
              <a:t>45</a:t>
            </a:r>
            <a:r>
              <a:rPr lang="en-US" sz="2400" dirty="0" smtClean="0"/>
              <a:t>It is written in the Prophets: `And they shall all be taught by God.' Every man therefore that hath heard and hath learned from the Father cometh unto Me. </a:t>
            </a:r>
            <a:r>
              <a:rPr lang="en-US" sz="2400" b="1" u="sng" dirty="0" smtClean="0"/>
              <a:t>John 6:44-45</a:t>
            </a:r>
          </a:p>
          <a:p>
            <a:r>
              <a:rPr lang="en-US" sz="2400" b="1" dirty="0" smtClean="0"/>
              <a:t>*******************************************************</a:t>
            </a:r>
            <a:endParaRPr lang="en-US" sz="2400" b="1" dirty="0" smtClean="0"/>
          </a:p>
          <a:p>
            <a:r>
              <a:rPr lang="en-US" sz="2400" baseline="30000" dirty="0" smtClean="0"/>
              <a:t>8</a:t>
            </a:r>
            <a:r>
              <a:rPr lang="en-US" sz="2400" dirty="0" smtClean="0"/>
              <a:t>though He were a Son, yet learned He obedience by the things which He suffered.</a:t>
            </a:r>
          </a:p>
          <a:p>
            <a:r>
              <a:rPr lang="en-US" sz="2400" dirty="0" smtClean="0"/>
              <a:t>   </a:t>
            </a:r>
            <a:r>
              <a:rPr lang="en-US" sz="2400" baseline="30000" dirty="0" smtClean="0"/>
              <a:t>9</a:t>
            </a:r>
            <a:r>
              <a:rPr lang="en-US" sz="2400" dirty="0" smtClean="0"/>
              <a:t>And being made perfect, He became the author of eternal salvation unto all those who obey Him, </a:t>
            </a:r>
            <a:r>
              <a:rPr lang="en-US" sz="2400" b="1" u="sng" dirty="0" smtClean="0"/>
              <a:t>Hebrews 5:8-9</a:t>
            </a:r>
          </a:p>
          <a:p>
            <a:endParaRPr lang="en-US" sz="2400" dirty="0" smtClean="0"/>
          </a:p>
          <a:p>
            <a:endParaRPr lang="en-US" dirty="0"/>
          </a:p>
        </p:txBody>
      </p:sp>
      <p:sp>
        <p:nvSpPr>
          <p:cNvPr id="5" name="Rectangle 4"/>
          <p:cNvSpPr/>
          <p:nvPr/>
        </p:nvSpPr>
        <p:spPr>
          <a:xfrm>
            <a:off x="248540" y="1600200"/>
            <a:ext cx="8610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FFFF00"/>
                </a:solidFill>
              </a:rPr>
              <a:t>It is the “teaching of God” that we are </a:t>
            </a:r>
            <a:r>
              <a:rPr lang="en-US" sz="2000" b="1" u="sng" dirty="0" smtClean="0">
                <a:solidFill>
                  <a:srgbClr val="FFFF00"/>
                </a:solidFill>
              </a:rPr>
              <a:t>to hear to learn from </a:t>
            </a:r>
            <a:r>
              <a:rPr lang="en-US" sz="2000" b="1" dirty="0" smtClean="0">
                <a:solidFill>
                  <a:srgbClr val="FFFF00"/>
                </a:solidFill>
              </a:rPr>
              <a:t>even as the Son of God “learned” from His Father and “Obeyed Him”. And It is the Son that teaches us how to be saved, what it means to “</a:t>
            </a:r>
            <a:r>
              <a:rPr lang="en-US" sz="2000" b="1" u="sng" dirty="0" smtClean="0">
                <a:solidFill>
                  <a:srgbClr val="FFFF00"/>
                </a:solidFill>
              </a:rPr>
              <a:t>Call on His Name</a:t>
            </a:r>
            <a:r>
              <a:rPr lang="en-US" sz="2000" b="1" dirty="0" smtClean="0">
                <a:solidFill>
                  <a:srgbClr val="FFFF00"/>
                </a:solidFill>
              </a:rPr>
              <a:t>”!</a:t>
            </a:r>
            <a:endParaRPr lang="en-US" sz="2000" b="1" dirty="0">
              <a:solidFill>
                <a:srgbClr val="FFFF00"/>
              </a:solidFill>
            </a:endParaRPr>
          </a:p>
        </p:txBody>
      </p:sp>
    </p:spTree>
    <p:extLst>
      <p:ext uri="{BB962C8B-B14F-4D97-AF65-F5344CB8AC3E}">
        <p14:creationId xmlns:p14="http://schemas.microsoft.com/office/powerpoint/2010/main" val="427244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540" y="2286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1418600" y="1104900"/>
            <a:ext cx="6400800" cy="342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3" name="Rectangle 2"/>
          <p:cNvSpPr/>
          <p:nvPr/>
        </p:nvSpPr>
        <p:spPr>
          <a:xfrm>
            <a:off x="248540" y="1676400"/>
            <a:ext cx="8610600" cy="495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t> </a:t>
            </a:r>
          </a:p>
          <a:p>
            <a:endParaRPr lang="en-US" sz="2400" dirty="0" smtClean="0"/>
          </a:p>
          <a:p>
            <a:r>
              <a:rPr lang="en-US" sz="2800" dirty="0" smtClean="0"/>
              <a:t>TO “</a:t>
            </a:r>
            <a:r>
              <a:rPr lang="en-US" sz="2800" b="1" dirty="0" smtClean="0">
                <a:solidFill>
                  <a:srgbClr val="FF0000"/>
                </a:solidFill>
              </a:rPr>
              <a:t>CALL</a:t>
            </a:r>
            <a:r>
              <a:rPr lang="en-US" sz="2800" dirty="0" smtClean="0"/>
              <a:t>” is nothing less than “</a:t>
            </a:r>
            <a:r>
              <a:rPr lang="en-US" sz="2800" b="1" u="sng" dirty="0" smtClean="0"/>
              <a:t>Doing the Father’s Will</a:t>
            </a:r>
            <a:r>
              <a:rPr lang="en-US" sz="2800" dirty="0" smtClean="0"/>
              <a:t>”</a:t>
            </a:r>
          </a:p>
          <a:p>
            <a:endParaRPr lang="en-US" sz="2800" dirty="0"/>
          </a:p>
          <a:p>
            <a:r>
              <a:rPr lang="en-US" sz="2800" dirty="0" smtClean="0"/>
              <a:t>  </a:t>
            </a:r>
          </a:p>
          <a:p>
            <a:r>
              <a:rPr lang="en-US" sz="2800" b="1" dirty="0" smtClean="0">
                <a:solidFill>
                  <a:srgbClr val="C00000"/>
                </a:solidFill>
              </a:rPr>
              <a:t>MATTHEW 7:21 </a:t>
            </a:r>
            <a:r>
              <a:rPr lang="en-US" sz="2800" b="1" baseline="30000" dirty="0" smtClean="0">
                <a:solidFill>
                  <a:srgbClr val="0000FF"/>
                </a:solidFill>
              </a:rPr>
              <a:t>21</a:t>
            </a:r>
            <a:r>
              <a:rPr lang="en-US" sz="2800" b="1" dirty="0" smtClean="0">
                <a:solidFill>
                  <a:srgbClr val="0000FF"/>
                </a:solidFill>
              </a:rPr>
              <a:t>"Not every one that </a:t>
            </a:r>
            <a:r>
              <a:rPr lang="en-US" sz="2800" b="1" dirty="0" err="1" smtClean="0">
                <a:solidFill>
                  <a:srgbClr val="0000FF"/>
                </a:solidFill>
              </a:rPr>
              <a:t>saith</a:t>
            </a:r>
            <a:r>
              <a:rPr lang="en-US" sz="2800" b="1" dirty="0" smtClean="0">
                <a:solidFill>
                  <a:srgbClr val="0000FF"/>
                </a:solidFill>
              </a:rPr>
              <a:t> unto Me, `Lord, Lord,' shall enter into the Kingdom of Heaven, but he </a:t>
            </a:r>
            <a:r>
              <a:rPr lang="en-US" sz="2800" b="1" u="sng" dirty="0" smtClean="0">
                <a:solidFill>
                  <a:srgbClr val="C00000"/>
                </a:solidFill>
              </a:rPr>
              <a:t>that doeth the will of My Father </a:t>
            </a:r>
            <a:r>
              <a:rPr lang="en-US" sz="2800" b="1" dirty="0" smtClean="0">
                <a:solidFill>
                  <a:srgbClr val="0000FF"/>
                </a:solidFill>
              </a:rPr>
              <a:t>who is in Heaven.”</a:t>
            </a:r>
            <a:endParaRPr lang="en-US" sz="2800" b="1" dirty="0">
              <a:solidFill>
                <a:srgbClr val="0000FF"/>
              </a:solidFill>
            </a:endParaRPr>
          </a:p>
        </p:txBody>
      </p:sp>
    </p:spTree>
    <p:extLst>
      <p:ext uri="{BB962C8B-B14F-4D97-AF65-F5344CB8AC3E}">
        <p14:creationId xmlns:p14="http://schemas.microsoft.com/office/powerpoint/2010/main" val="40682502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540" y="2286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1418600" y="1104900"/>
            <a:ext cx="6400800" cy="342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3" name="Rectangle 2"/>
          <p:cNvSpPr/>
          <p:nvPr/>
        </p:nvSpPr>
        <p:spPr>
          <a:xfrm>
            <a:off x="219342" y="1678536"/>
            <a:ext cx="8610600" cy="1521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t> </a:t>
            </a:r>
          </a:p>
          <a:p>
            <a:r>
              <a:rPr lang="en-US" sz="2400" b="1" u="sng" dirty="0" smtClean="0"/>
              <a:t>The Father’s Will On </a:t>
            </a:r>
            <a:r>
              <a:rPr lang="en-US" sz="2400" b="1" u="sng" dirty="0" smtClean="0">
                <a:solidFill>
                  <a:srgbClr val="0000FF"/>
                </a:solidFill>
              </a:rPr>
              <a:t>BAPTISM </a:t>
            </a:r>
            <a:r>
              <a:rPr lang="en-US" sz="2400" b="1" dirty="0" smtClean="0">
                <a:solidFill>
                  <a:srgbClr val="0000FF"/>
                </a:solidFill>
              </a:rPr>
              <a:t>:</a:t>
            </a:r>
          </a:p>
          <a:p>
            <a:endParaRPr lang="en-US" sz="2400" b="1" dirty="0" smtClean="0">
              <a:solidFill>
                <a:srgbClr val="0000FF"/>
              </a:solidFill>
            </a:endParaRPr>
          </a:p>
          <a:p>
            <a:r>
              <a:rPr lang="en-US" sz="2400" b="1" dirty="0" smtClean="0">
                <a:solidFill>
                  <a:srgbClr val="0000FF"/>
                </a:solidFill>
              </a:rPr>
              <a:t>LUKE 7:30 “</a:t>
            </a:r>
            <a:r>
              <a:rPr lang="en-US" sz="2400" baseline="30000" dirty="0" smtClean="0"/>
              <a:t>30</a:t>
            </a:r>
            <a:r>
              <a:rPr lang="en-US" sz="2400" dirty="0" smtClean="0"/>
              <a:t>But the Pharisees and lawyers </a:t>
            </a:r>
            <a:r>
              <a:rPr lang="en-US" sz="2400" b="1" dirty="0" smtClean="0">
                <a:solidFill>
                  <a:srgbClr val="FFFF00"/>
                </a:solidFill>
              </a:rPr>
              <a:t>rejected the counsel of God against themselves</a:t>
            </a:r>
            <a:r>
              <a:rPr lang="en-US" sz="2400" dirty="0" smtClean="0"/>
              <a:t>, </a:t>
            </a:r>
            <a:r>
              <a:rPr lang="en-US" sz="2400" b="1" u="sng" dirty="0" smtClean="0">
                <a:solidFill>
                  <a:srgbClr val="0000FF"/>
                </a:solidFill>
              </a:rPr>
              <a:t>being not baptized by him</a:t>
            </a:r>
            <a:r>
              <a:rPr lang="en-US" sz="2400" dirty="0" smtClean="0"/>
              <a:t>.</a:t>
            </a:r>
          </a:p>
          <a:p>
            <a:endParaRPr lang="en-US" sz="2400" b="1" dirty="0">
              <a:solidFill>
                <a:srgbClr val="0000FF"/>
              </a:solidFill>
            </a:endParaRPr>
          </a:p>
        </p:txBody>
      </p:sp>
      <p:sp>
        <p:nvSpPr>
          <p:cNvPr id="5" name="Rectangle 4"/>
          <p:cNvSpPr/>
          <p:nvPr/>
        </p:nvSpPr>
        <p:spPr>
          <a:xfrm>
            <a:off x="248540" y="3429000"/>
            <a:ext cx="86106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aseline="30000" dirty="0" smtClean="0"/>
              <a:t> </a:t>
            </a:r>
            <a:r>
              <a:rPr lang="en-US" sz="2400" baseline="30000" dirty="0" smtClean="0"/>
              <a:t>15</a:t>
            </a:r>
            <a:r>
              <a:rPr lang="en-US" sz="2400" dirty="0" smtClean="0"/>
              <a:t>And </a:t>
            </a:r>
            <a:r>
              <a:rPr lang="en-US" sz="2400" b="1" dirty="0" smtClean="0">
                <a:solidFill>
                  <a:srgbClr val="FFFF00"/>
                </a:solidFill>
              </a:rPr>
              <a:t>He said </a:t>
            </a:r>
            <a:r>
              <a:rPr lang="en-US" sz="2400" dirty="0" smtClean="0"/>
              <a:t>unto them, "</a:t>
            </a:r>
            <a:r>
              <a:rPr lang="en-US" sz="2400" b="1" dirty="0" smtClean="0">
                <a:solidFill>
                  <a:srgbClr val="FFFF00"/>
                </a:solidFill>
              </a:rPr>
              <a:t>Go</a:t>
            </a:r>
            <a:r>
              <a:rPr lang="en-US" sz="2400" dirty="0" smtClean="0"/>
              <a:t> ye into all the world, and </a:t>
            </a:r>
            <a:r>
              <a:rPr lang="en-US" sz="2400" b="1" dirty="0" smtClean="0">
                <a:solidFill>
                  <a:srgbClr val="FFFF00"/>
                </a:solidFill>
              </a:rPr>
              <a:t>preach</a:t>
            </a:r>
            <a:r>
              <a:rPr lang="en-US" sz="2400" dirty="0" smtClean="0"/>
              <a:t> the Gospel to every creature.    </a:t>
            </a:r>
            <a:br>
              <a:rPr lang="en-US" sz="2400" dirty="0" smtClean="0"/>
            </a:br>
            <a:r>
              <a:rPr lang="en-US" sz="2400" dirty="0" smtClean="0"/>
              <a:t> </a:t>
            </a:r>
            <a:r>
              <a:rPr lang="en-US" sz="2400" b="1" baseline="30000" dirty="0" smtClean="0">
                <a:solidFill>
                  <a:srgbClr val="0000FF"/>
                </a:solidFill>
              </a:rPr>
              <a:t>16</a:t>
            </a:r>
            <a:r>
              <a:rPr lang="en-US" sz="2400" b="1" dirty="0" smtClean="0">
                <a:solidFill>
                  <a:srgbClr val="0000FF"/>
                </a:solidFill>
              </a:rPr>
              <a:t>He that believeth and is baptized shall be saved</a:t>
            </a:r>
            <a:r>
              <a:rPr lang="en-US" sz="2400" dirty="0" smtClean="0"/>
              <a:t>; but he that believeth not shall be damned.   </a:t>
            </a:r>
            <a:r>
              <a:rPr lang="en-US" sz="2800" b="1" dirty="0" smtClean="0">
                <a:solidFill>
                  <a:srgbClr val="0000FF"/>
                </a:solidFill>
              </a:rPr>
              <a:t>MARK 16:15-15</a:t>
            </a:r>
            <a:endParaRPr lang="en-US" sz="2800" b="1" dirty="0">
              <a:solidFill>
                <a:srgbClr val="0000FF"/>
              </a:solidFill>
            </a:endParaRPr>
          </a:p>
        </p:txBody>
      </p:sp>
      <p:sp>
        <p:nvSpPr>
          <p:cNvPr id="7" name="Rectangle 6"/>
          <p:cNvSpPr/>
          <p:nvPr/>
        </p:nvSpPr>
        <p:spPr>
          <a:xfrm>
            <a:off x="248540" y="5105400"/>
            <a:ext cx="86106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baseline="30000" dirty="0" smtClean="0"/>
              <a:t>28</a:t>
            </a:r>
            <a:r>
              <a:rPr lang="en-US" sz="2800" b="1" dirty="0" smtClean="0"/>
              <a:t>Then said Jesus unto them, "When ye have lifted up the Son of Man, then shall ye know that I am He, and that </a:t>
            </a:r>
            <a:r>
              <a:rPr lang="en-US" sz="2800" b="1" dirty="0" smtClean="0">
                <a:solidFill>
                  <a:srgbClr val="FFFF00"/>
                </a:solidFill>
              </a:rPr>
              <a:t>I do nothing of Myself; but as My Father hath taught Me, I speak these things.</a:t>
            </a:r>
            <a:r>
              <a:rPr lang="en-US" sz="2800" b="1" dirty="0" smtClean="0"/>
              <a:t>  </a:t>
            </a:r>
            <a:r>
              <a:rPr lang="en-US" sz="2800" b="1" dirty="0" smtClean="0">
                <a:solidFill>
                  <a:srgbClr val="0000FF"/>
                </a:solidFill>
              </a:rPr>
              <a:t>JOHN 8:28</a:t>
            </a:r>
            <a:endParaRPr lang="en-US" sz="2800" b="1" dirty="0">
              <a:solidFill>
                <a:srgbClr val="0000FF"/>
              </a:solidFill>
            </a:endParaRPr>
          </a:p>
        </p:txBody>
      </p:sp>
    </p:spTree>
    <p:extLst>
      <p:ext uri="{BB962C8B-B14F-4D97-AF65-F5344CB8AC3E}">
        <p14:creationId xmlns:p14="http://schemas.microsoft.com/office/powerpoint/2010/main" val="428988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540" y="2286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1418600" y="1104900"/>
            <a:ext cx="6400800" cy="342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3" name="Rectangle 2"/>
          <p:cNvSpPr/>
          <p:nvPr/>
        </p:nvSpPr>
        <p:spPr>
          <a:xfrm>
            <a:off x="219342" y="1678536"/>
            <a:ext cx="8610600" cy="1674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t> </a:t>
            </a:r>
            <a:r>
              <a:rPr lang="en-US" sz="2400" b="1" u="sng" dirty="0" smtClean="0"/>
              <a:t>The Father’s Will On </a:t>
            </a:r>
            <a:r>
              <a:rPr lang="en-US" sz="2400" b="1" u="sng" dirty="0" smtClean="0">
                <a:solidFill>
                  <a:srgbClr val="0000FF"/>
                </a:solidFill>
              </a:rPr>
              <a:t>BAPTISM </a:t>
            </a:r>
            <a:r>
              <a:rPr lang="en-US" sz="2400" b="1" dirty="0" smtClean="0">
                <a:solidFill>
                  <a:srgbClr val="0000FF"/>
                </a:solidFill>
              </a:rPr>
              <a:t>:</a:t>
            </a:r>
          </a:p>
          <a:p>
            <a:r>
              <a:rPr lang="en-US" sz="2400" b="1" baseline="30000" dirty="0" smtClean="0">
                <a:solidFill>
                  <a:srgbClr val="FFFF00"/>
                </a:solidFill>
              </a:rPr>
              <a:t>49</a:t>
            </a:r>
            <a:r>
              <a:rPr lang="en-US" sz="2400" b="1" dirty="0" smtClean="0">
                <a:solidFill>
                  <a:srgbClr val="FFFF00"/>
                </a:solidFill>
              </a:rPr>
              <a:t>For I have not spoken of Myself</a:t>
            </a:r>
            <a:r>
              <a:rPr lang="en-US" sz="2400" dirty="0" smtClean="0"/>
              <a:t>; </a:t>
            </a:r>
            <a:r>
              <a:rPr lang="en-US" sz="2400" b="1" u="sng" dirty="0" smtClean="0"/>
              <a:t>but the Father who sent Me</a:t>
            </a:r>
            <a:r>
              <a:rPr lang="en-US" sz="2400" dirty="0" smtClean="0"/>
              <a:t>, </a:t>
            </a:r>
            <a:r>
              <a:rPr lang="en-US" sz="2400" b="1" dirty="0" smtClean="0">
                <a:solidFill>
                  <a:srgbClr val="0000FF"/>
                </a:solidFill>
              </a:rPr>
              <a:t>He gave Me a commandment, what I should say and what I should speak.</a:t>
            </a:r>
            <a:r>
              <a:rPr lang="en-US" sz="2400" dirty="0" smtClean="0"/>
              <a:t>   </a:t>
            </a:r>
            <a:r>
              <a:rPr lang="en-US" sz="2400" b="1" u="sng" dirty="0" smtClean="0">
                <a:solidFill>
                  <a:srgbClr val="0000FF"/>
                </a:solidFill>
              </a:rPr>
              <a:t>JOHN 12:49</a:t>
            </a:r>
            <a:endParaRPr lang="en-US" sz="2400" b="1" u="sng" dirty="0">
              <a:solidFill>
                <a:srgbClr val="0000FF"/>
              </a:solidFill>
            </a:endParaRPr>
          </a:p>
        </p:txBody>
      </p:sp>
      <p:sp>
        <p:nvSpPr>
          <p:cNvPr id="5" name="Rectangle 4"/>
          <p:cNvSpPr/>
          <p:nvPr/>
        </p:nvSpPr>
        <p:spPr>
          <a:xfrm>
            <a:off x="248540" y="3429000"/>
            <a:ext cx="86106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aseline="30000" dirty="0" smtClean="0"/>
              <a:t> </a:t>
            </a:r>
            <a:r>
              <a:rPr lang="en-US" sz="3200" baseline="30000" dirty="0"/>
              <a:t> </a:t>
            </a:r>
            <a:r>
              <a:rPr lang="en-US" sz="3200" b="1" u="sng" baseline="30000" dirty="0" smtClean="0"/>
              <a:t>Therefore</a:t>
            </a:r>
            <a:r>
              <a:rPr lang="en-US" sz="3200" dirty="0" smtClean="0"/>
              <a:t> </a:t>
            </a:r>
            <a:r>
              <a:rPr lang="en-US" sz="2800" dirty="0" smtClean="0"/>
              <a:t>what Jesus has spoken or taught regarding what it means to </a:t>
            </a:r>
            <a:r>
              <a:rPr lang="en-US" sz="2800" b="1" dirty="0" smtClean="0">
                <a:solidFill>
                  <a:srgbClr val="0000FF"/>
                </a:solidFill>
              </a:rPr>
              <a:t>“CALL ON THE NAME OF THE LORD” </a:t>
            </a:r>
            <a:r>
              <a:rPr lang="en-US" sz="2800" dirty="0" smtClean="0"/>
              <a:t>is that which His Father has spoken.</a:t>
            </a:r>
            <a:endParaRPr lang="en-US" sz="2800" b="1" dirty="0">
              <a:solidFill>
                <a:srgbClr val="0000FF"/>
              </a:solidFill>
            </a:endParaRPr>
          </a:p>
        </p:txBody>
      </p:sp>
      <p:sp>
        <p:nvSpPr>
          <p:cNvPr id="7" name="Rectangle 6"/>
          <p:cNvSpPr/>
          <p:nvPr/>
        </p:nvSpPr>
        <p:spPr>
          <a:xfrm>
            <a:off x="248540" y="5105400"/>
            <a:ext cx="86106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solidFill>
                  <a:srgbClr val="FFFF00"/>
                </a:solidFill>
              </a:rPr>
              <a:t>So God, the Father has said -  </a:t>
            </a:r>
            <a:r>
              <a:rPr lang="en-US" sz="2400" dirty="0" smtClean="0"/>
              <a:t>“While he </a:t>
            </a:r>
            <a:r>
              <a:rPr lang="en-US" sz="2400" b="1" dirty="0" smtClean="0"/>
              <a:t>ye</a:t>
            </a:r>
            <a:r>
              <a:rPr lang="en-US" sz="2400" dirty="0" smtClean="0"/>
              <a:t>t spoke, behold, a bright cloud overshadowed them. And behold, a voice out of the cloud, said, </a:t>
            </a:r>
            <a:r>
              <a:rPr lang="en-US" sz="2400" b="1" dirty="0" smtClean="0">
                <a:solidFill>
                  <a:srgbClr val="FF0000"/>
                </a:solidFill>
              </a:rPr>
              <a:t>"THIS IS MY BELOVED SON IN WHOM I AM WELL PLEASED. HEAR YE HIM!”  </a:t>
            </a:r>
            <a:r>
              <a:rPr lang="en-US" sz="2800" b="1" dirty="0" smtClean="0">
                <a:solidFill>
                  <a:srgbClr val="0000FF"/>
                </a:solidFill>
              </a:rPr>
              <a:t>Matthew 17:5</a:t>
            </a:r>
            <a:endParaRPr lang="en-US" sz="2800" b="1" dirty="0">
              <a:solidFill>
                <a:srgbClr val="0000FF"/>
              </a:solidFill>
            </a:endParaRPr>
          </a:p>
        </p:txBody>
      </p:sp>
    </p:spTree>
    <p:extLst>
      <p:ext uri="{BB962C8B-B14F-4D97-AF65-F5344CB8AC3E}">
        <p14:creationId xmlns:p14="http://schemas.microsoft.com/office/powerpoint/2010/main" val="324150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540" y="2286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1418600" y="1104900"/>
            <a:ext cx="6400800" cy="342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6" name="Rectangle 5"/>
          <p:cNvSpPr/>
          <p:nvPr/>
        </p:nvSpPr>
        <p:spPr>
          <a:xfrm>
            <a:off x="248540" y="2286000"/>
            <a:ext cx="8610600" cy="434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aseline="30000" dirty="0" smtClean="0"/>
              <a:t>13</a:t>
            </a:r>
            <a:r>
              <a:rPr lang="en-US" sz="2400" dirty="0" smtClean="0"/>
              <a:t>For "</a:t>
            </a:r>
            <a:r>
              <a:rPr lang="en-US" sz="2400" b="1" dirty="0" smtClean="0">
                <a:solidFill>
                  <a:srgbClr val="0000FF"/>
                </a:solidFill>
              </a:rPr>
              <a:t>whosoever shall call upon the name of the Lord shall be saved.</a:t>
            </a:r>
            <a:r>
              <a:rPr lang="en-US" sz="2400" dirty="0" smtClean="0"/>
              <a:t>“      </a:t>
            </a:r>
            <a:br>
              <a:rPr lang="en-US" sz="2400" dirty="0" smtClean="0"/>
            </a:br>
            <a:r>
              <a:rPr lang="en-US" sz="2400" dirty="0" smtClean="0"/>
              <a:t> </a:t>
            </a:r>
            <a:r>
              <a:rPr lang="en-US" sz="2400" baseline="30000" dirty="0" smtClean="0"/>
              <a:t>14</a:t>
            </a:r>
            <a:r>
              <a:rPr lang="en-US" sz="2400" dirty="0" smtClean="0"/>
              <a:t>How then shall they call on Him in whom they have not believed? And how shall they believe in Him of whom they have not heard? And how shall they hear without a preacher?      </a:t>
            </a:r>
            <a:br>
              <a:rPr lang="en-US" sz="2400" dirty="0" smtClean="0"/>
            </a:br>
            <a:r>
              <a:rPr lang="en-US" sz="2400" dirty="0" smtClean="0"/>
              <a:t> </a:t>
            </a:r>
            <a:r>
              <a:rPr lang="en-US" sz="2400" baseline="30000" dirty="0" smtClean="0"/>
              <a:t>15</a:t>
            </a:r>
            <a:r>
              <a:rPr lang="en-US" sz="2400" dirty="0" smtClean="0"/>
              <a:t>And how shall they preach unless they are sent? As it is written: "How beautiful are the feet of them that preach the Gospel of peace, and bring glad tidings of good things!“      </a:t>
            </a:r>
            <a:br>
              <a:rPr lang="en-US" sz="2400" dirty="0" smtClean="0"/>
            </a:br>
            <a:r>
              <a:rPr lang="en-US" sz="2400" dirty="0" smtClean="0"/>
              <a:t> </a:t>
            </a:r>
            <a:r>
              <a:rPr lang="en-US" sz="2400" baseline="30000" dirty="0" smtClean="0"/>
              <a:t>16</a:t>
            </a:r>
            <a:r>
              <a:rPr lang="en-US" sz="2400" dirty="0" smtClean="0"/>
              <a:t>But they have not all obeyed the Gospel. For Isaiah </a:t>
            </a:r>
            <a:r>
              <a:rPr lang="en-US" sz="2400" dirty="0" err="1" smtClean="0"/>
              <a:t>saith</a:t>
            </a:r>
            <a:r>
              <a:rPr lang="en-US" sz="2400" dirty="0" smtClean="0"/>
              <a:t>, "Lord, who hath believed our report?“      </a:t>
            </a:r>
            <a:br>
              <a:rPr lang="en-US" sz="2400" dirty="0" smtClean="0"/>
            </a:br>
            <a:r>
              <a:rPr lang="en-US" sz="2400" dirty="0" smtClean="0"/>
              <a:t> </a:t>
            </a:r>
            <a:r>
              <a:rPr lang="en-US" sz="2400" baseline="30000" dirty="0" smtClean="0"/>
              <a:t>17</a:t>
            </a:r>
            <a:r>
              <a:rPr lang="en-US" sz="2400" dirty="0" smtClean="0"/>
              <a:t>So then faith cometh by hearing, and hearing by the Word of God.  </a:t>
            </a:r>
            <a:r>
              <a:rPr lang="en-US" sz="2400" b="1" u="sng" dirty="0" smtClean="0">
                <a:solidFill>
                  <a:srgbClr val="0000FF"/>
                </a:solidFill>
              </a:rPr>
              <a:t>ROMANS 10:13-17</a:t>
            </a:r>
            <a:endParaRPr lang="en-US" sz="2400" b="1" u="sng" dirty="0">
              <a:solidFill>
                <a:srgbClr val="0000FF"/>
              </a:solidFill>
            </a:endParaRPr>
          </a:p>
        </p:txBody>
      </p:sp>
      <p:sp>
        <p:nvSpPr>
          <p:cNvPr id="8" name="Rectangle 7"/>
          <p:cNvSpPr/>
          <p:nvPr/>
        </p:nvSpPr>
        <p:spPr>
          <a:xfrm>
            <a:off x="248540" y="1524000"/>
            <a:ext cx="8610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rPr>
              <a:t>So to “CALL” is to “OBEY the GOSPEL”</a:t>
            </a:r>
            <a:endParaRPr lang="en-US" sz="3200" b="1" dirty="0">
              <a:solidFill>
                <a:srgbClr val="FF0000"/>
              </a:solidFill>
            </a:endParaRPr>
          </a:p>
        </p:txBody>
      </p:sp>
    </p:spTree>
    <p:extLst>
      <p:ext uri="{BB962C8B-B14F-4D97-AF65-F5344CB8AC3E}">
        <p14:creationId xmlns:p14="http://schemas.microsoft.com/office/powerpoint/2010/main" val="1661811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540" y="2286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1418600" y="1104900"/>
            <a:ext cx="6400800" cy="342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8" name="Rectangle 7"/>
          <p:cNvSpPr/>
          <p:nvPr/>
        </p:nvSpPr>
        <p:spPr>
          <a:xfrm>
            <a:off x="248540" y="1524000"/>
            <a:ext cx="86106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rgbClr val="0000FF"/>
                </a:solidFill>
              </a:rPr>
              <a:t>Romans 6:17</a:t>
            </a:r>
          </a:p>
          <a:p>
            <a:r>
              <a:rPr lang="en-US" sz="2400" baseline="30000" dirty="0" smtClean="0"/>
              <a:t>17</a:t>
            </a:r>
            <a:r>
              <a:rPr lang="en-US" sz="2400" dirty="0" smtClean="0"/>
              <a:t>But God be thanked that though ye were the servants of sin, </a:t>
            </a:r>
            <a:r>
              <a:rPr lang="en-US" sz="2400" b="1" dirty="0" smtClean="0">
                <a:solidFill>
                  <a:srgbClr val="0000FF"/>
                </a:solidFill>
              </a:rPr>
              <a:t>now ye have obeyed from the heart </a:t>
            </a:r>
            <a:r>
              <a:rPr lang="en-US" sz="2400" b="1" u="sng" dirty="0" smtClean="0">
                <a:solidFill>
                  <a:srgbClr val="FF0000"/>
                </a:solidFill>
              </a:rPr>
              <a:t>that form of doctrine </a:t>
            </a:r>
            <a:r>
              <a:rPr lang="en-US" sz="2400" b="1" dirty="0" smtClean="0">
                <a:solidFill>
                  <a:srgbClr val="FF0000"/>
                </a:solidFill>
              </a:rPr>
              <a:t>which was delivered you.</a:t>
            </a:r>
            <a:endParaRPr lang="en-US" sz="2400" b="1" dirty="0">
              <a:solidFill>
                <a:srgbClr val="FF0000"/>
              </a:solidFill>
            </a:endParaRPr>
          </a:p>
        </p:txBody>
      </p:sp>
      <p:sp>
        <p:nvSpPr>
          <p:cNvPr id="3" name="Rectangle 2"/>
          <p:cNvSpPr/>
          <p:nvPr/>
        </p:nvSpPr>
        <p:spPr>
          <a:xfrm>
            <a:off x="248540" y="2971800"/>
            <a:ext cx="3942460" cy="3733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smtClean="0"/>
              <a:t>The Doctrine</a:t>
            </a:r>
          </a:p>
          <a:p>
            <a:pPr algn="ctr"/>
            <a:r>
              <a:rPr lang="en-US" sz="3200" b="1" dirty="0" smtClean="0"/>
              <a:t>Christ Died</a:t>
            </a:r>
          </a:p>
          <a:p>
            <a:pPr algn="ctr"/>
            <a:r>
              <a:rPr lang="en-US" sz="3200" b="1" dirty="0" smtClean="0"/>
              <a:t>Was Buried</a:t>
            </a:r>
          </a:p>
          <a:p>
            <a:pPr algn="ctr"/>
            <a:r>
              <a:rPr lang="en-US" sz="3200" b="1" dirty="0" smtClean="0"/>
              <a:t>Raised</a:t>
            </a:r>
          </a:p>
          <a:p>
            <a:pPr algn="ctr"/>
            <a:endParaRPr lang="en-US" sz="3200" b="1" dirty="0" smtClean="0"/>
          </a:p>
          <a:p>
            <a:pPr algn="ctr"/>
            <a:r>
              <a:rPr lang="en-US" sz="3200" b="1" dirty="0" smtClean="0">
                <a:solidFill>
                  <a:srgbClr val="0000FF"/>
                </a:solidFill>
              </a:rPr>
              <a:t>I Corinthians 15:1-4</a:t>
            </a:r>
          </a:p>
          <a:p>
            <a:pPr algn="ctr"/>
            <a:r>
              <a:rPr lang="en-US" sz="3200" b="1" dirty="0" smtClean="0">
                <a:solidFill>
                  <a:srgbClr val="0000FF"/>
                </a:solidFill>
              </a:rPr>
              <a:t>ROMANS 6:1-5</a:t>
            </a:r>
            <a:endParaRPr lang="en-US" sz="3200" b="1" dirty="0">
              <a:solidFill>
                <a:srgbClr val="0000FF"/>
              </a:solidFill>
            </a:endParaRPr>
          </a:p>
        </p:txBody>
      </p:sp>
      <p:sp>
        <p:nvSpPr>
          <p:cNvPr id="5" name="Rectangle 4"/>
          <p:cNvSpPr/>
          <p:nvPr/>
        </p:nvSpPr>
        <p:spPr>
          <a:xfrm>
            <a:off x="4800600" y="2971800"/>
            <a:ext cx="4058540" cy="3733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u="sng" dirty="0" smtClean="0"/>
              <a:t>Form of Doctrine </a:t>
            </a:r>
          </a:p>
          <a:p>
            <a:pPr algn="ctr"/>
            <a:r>
              <a:rPr lang="en-US" sz="2800" dirty="0" smtClean="0"/>
              <a:t>Man Dies to Sin</a:t>
            </a:r>
          </a:p>
          <a:p>
            <a:pPr algn="ctr"/>
            <a:r>
              <a:rPr lang="en-US" sz="2800" dirty="0" smtClean="0"/>
              <a:t>Buried in Baptism</a:t>
            </a:r>
          </a:p>
          <a:p>
            <a:pPr algn="ctr"/>
            <a:r>
              <a:rPr lang="en-US" sz="2800" dirty="0" smtClean="0"/>
              <a:t>Raised to New Life</a:t>
            </a:r>
          </a:p>
          <a:p>
            <a:pPr algn="ctr"/>
            <a:r>
              <a:rPr lang="en-US" sz="2800" b="1" dirty="0" smtClean="0">
                <a:solidFill>
                  <a:srgbClr val="0000FF"/>
                </a:solidFill>
              </a:rPr>
              <a:t>Romans 6:17-18</a:t>
            </a:r>
          </a:p>
          <a:p>
            <a:pPr algn="ctr"/>
            <a:r>
              <a:rPr lang="en-US" sz="2800" baseline="30000" dirty="0" smtClean="0"/>
              <a:t>18</a:t>
            </a:r>
            <a:r>
              <a:rPr lang="en-US" sz="2800" dirty="0" smtClean="0"/>
              <a:t>Being then made free from sin, ye became the servants of righteousness</a:t>
            </a:r>
            <a:r>
              <a:rPr lang="en-US" sz="2400" dirty="0" smtClean="0"/>
              <a:t>.</a:t>
            </a:r>
            <a:endParaRPr lang="en-US" sz="2400" dirty="0"/>
          </a:p>
        </p:txBody>
      </p:sp>
      <p:pic>
        <p:nvPicPr>
          <p:cNvPr id="3074" name="Picture 2" descr="C:\Users\Gavin\AppData\Local\Microsoft\Windows\Temporary Internet Files\Content.IE5\ZC2LUI4Z\MC90004795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0658" y="2971800"/>
            <a:ext cx="1828800" cy="2259635"/>
          </a:xfrm>
          <a:prstGeom prst="rect">
            <a:avLst/>
          </a:prstGeom>
          <a:noFill/>
          <a:extLst>
            <a:ext uri="{909E8E84-426E-40DD-AFC4-6F175D3DCCD1}">
              <a14:hiddenFill xmlns:a14="http://schemas.microsoft.com/office/drawing/2010/main">
                <a:solidFill>
                  <a:srgbClr val="FFFFFF"/>
                </a:solidFill>
              </a14:hiddenFill>
            </a:ext>
          </a:extLst>
        </p:spPr>
      </p:pic>
      <p:sp>
        <p:nvSpPr>
          <p:cNvPr id="7" name="Left Arrow 6"/>
          <p:cNvSpPr/>
          <p:nvPr/>
        </p:nvSpPr>
        <p:spPr>
          <a:xfrm>
            <a:off x="5257800" y="2804630"/>
            <a:ext cx="978408" cy="4846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649994" y="280463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42456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540" y="228600"/>
            <a:ext cx="86106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rgbClr val="00B050"/>
                </a:solidFill>
              </a:rPr>
              <a:t>Calling on the Lord’s Name</a:t>
            </a:r>
            <a:endParaRPr lang="en-US" sz="5400" dirty="0">
              <a:solidFill>
                <a:srgbClr val="00B050"/>
              </a:solidFill>
            </a:endParaRPr>
          </a:p>
        </p:txBody>
      </p:sp>
      <p:sp>
        <p:nvSpPr>
          <p:cNvPr id="4" name="Rectangle 3"/>
          <p:cNvSpPr/>
          <p:nvPr/>
        </p:nvSpPr>
        <p:spPr>
          <a:xfrm>
            <a:off x="1418600" y="1104900"/>
            <a:ext cx="6400800" cy="342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FF0000"/>
                </a:solidFill>
              </a:rPr>
              <a:t>ACTS 2:21  -  ROMANS 10:13</a:t>
            </a:r>
            <a:endParaRPr lang="en-US" sz="3200" dirty="0">
              <a:solidFill>
                <a:srgbClr val="FF0000"/>
              </a:solidFill>
            </a:endParaRPr>
          </a:p>
        </p:txBody>
      </p:sp>
      <p:sp>
        <p:nvSpPr>
          <p:cNvPr id="8" name="Rectangle 7"/>
          <p:cNvSpPr/>
          <p:nvPr/>
        </p:nvSpPr>
        <p:spPr>
          <a:xfrm>
            <a:off x="248540" y="1524000"/>
            <a:ext cx="8610600" cy="480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smtClean="0">
              <a:solidFill>
                <a:srgbClr val="FFFF00"/>
              </a:solidFill>
            </a:endParaRPr>
          </a:p>
          <a:p>
            <a:endParaRPr lang="en-US" sz="2400" b="1" dirty="0">
              <a:solidFill>
                <a:srgbClr val="FFFF00"/>
              </a:solidFill>
            </a:endParaRPr>
          </a:p>
          <a:p>
            <a:endParaRPr lang="en-US" sz="2400" b="1" dirty="0" smtClean="0">
              <a:solidFill>
                <a:srgbClr val="FFFF00"/>
              </a:solidFill>
            </a:endParaRPr>
          </a:p>
          <a:p>
            <a:endParaRPr lang="en-US" sz="2400" b="1" dirty="0">
              <a:solidFill>
                <a:srgbClr val="FFFF00"/>
              </a:solidFill>
            </a:endParaRPr>
          </a:p>
          <a:p>
            <a:endParaRPr lang="en-US" sz="2400" b="1" dirty="0" smtClean="0">
              <a:solidFill>
                <a:srgbClr val="FFFF00"/>
              </a:solidFill>
            </a:endParaRPr>
          </a:p>
          <a:p>
            <a:endParaRPr lang="en-US" sz="2400" b="1" dirty="0">
              <a:solidFill>
                <a:srgbClr val="FFFF00"/>
              </a:solidFill>
            </a:endParaRPr>
          </a:p>
          <a:p>
            <a:r>
              <a:rPr lang="en-US" sz="2400" b="1" dirty="0" smtClean="0">
                <a:solidFill>
                  <a:srgbClr val="FFFF00"/>
                </a:solidFill>
              </a:rPr>
              <a:t>Now that you know what it means to </a:t>
            </a:r>
          </a:p>
          <a:p>
            <a:r>
              <a:rPr lang="en-US" sz="2400" b="1" dirty="0" smtClean="0">
                <a:solidFill>
                  <a:srgbClr val="FFFF00"/>
                </a:solidFill>
              </a:rPr>
              <a:t>“CALL ON THE NAME OF THE LORD”  </a:t>
            </a:r>
          </a:p>
          <a:p>
            <a:r>
              <a:rPr lang="en-US" sz="2400" b="1" dirty="0" smtClean="0">
                <a:solidFill>
                  <a:srgbClr val="FFFF00"/>
                </a:solidFill>
              </a:rPr>
              <a:t>why not do so right now by responding to </a:t>
            </a:r>
          </a:p>
          <a:p>
            <a:r>
              <a:rPr lang="en-US" sz="2400" b="1" dirty="0" smtClean="0">
                <a:solidFill>
                  <a:srgbClr val="FFFF00"/>
                </a:solidFill>
              </a:rPr>
              <a:t>the invitation as we stand and Sing?</a:t>
            </a:r>
          </a:p>
          <a:p>
            <a:endParaRPr lang="en-US" sz="2400" b="1" dirty="0">
              <a:solidFill>
                <a:srgbClr val="FF0000"/>
              </a:solidFill>
            </a:endParaRPr>
          </a:p>
          <a:p>
            <a:r>
              <a:rPr lang="en-US" sz="2400" dirty="0" smtClean="0"/>
              <a:t>Acts 22:16</a:t>
            </a:r>
          </a:p>
          <a:p>
            <a:r>
              <a:rPr lang="en-US" sz="2400" baseline="30000" dirty="0" smtClean="0"/>
              <a:t>16</a:t>
            </a:r>
            <a:r>
              <a:rPr lang="en-US" sz="2400" dirty="0" smtClean="0"/>
              <a:t>And now why </a:t>
            </a:r>
            <a:r>
              <a:rPr lang="en-US" sz="2400" dirty="0" err="1" smtClean="0"/>
              <a:t>tarriest</a:t>
            </a:r>
            <a:r>
              <a:rPr lang="en-US" sz="2400" dirty="0" smtClean="0"/>
              <a:t> thou? </a:t>
            </a:r>
          </a:p>
          <a:p>
            <a:r>
              <a:rPr lang="en-US" sz="2400" dirty="0" smtClean="0"/>
              <a:t>Arise and be baptized and wash</a:t>
            </a:r>
          </a:p>
          <a:p>
            <a:r>
              <a:rPr lang="en-US" sz="2400" dirty="0" smtClean="0"/>
              <a:t> away thy sins, </a:t>
            </a:r>
          </a:p>
          <a:p>
            <a:r>
              <a:rPr lang="en-US" sz="2400" b="1" u="sng" dirty="0" smtClean="0">
                <a:solidFill>
                  <a:srgbClr val="0000FF"/>
                </a:solidFill>
              </a:rPr>
              <a:t>calling on the name of the Lord.'</a:t>
            </a:r>
          </a:p>
          <a:p>
            <a:endParaRPr lang="en-US" sz="2400" b="1" dirty="0" smtClean="0">
              <a:solidFill>
                <a:srgbClr val="FF0000"/>
              </a:solidFill>
            </a:endParaRPr>
          </a:p>
          <a:p>
            <a:endParaRPr lang="en-US" sz="2400" b="1" dirty="0">
              <a:solidFill>
                <a:srgbClr val="FF0000"/>
              </a:solidFill>
            </a:endParaRPr>
          </a:p>
          <a:p>
            <a:endParaRPr lang="en-US" sz="2400" b="1" dirty="0" smtClean="0">
              <a:solidFill>
                <a:srgbClr val="FF0000"/>
              </a:solidFill>
            </a:endParaRPr>
          </a:p>
          <a:p>
            <a:endParaRPr lang="en-US" sz="2400" b="1" dirty="0">
              <a:solidFill>
                <a:srgbClr val="FF0000"/>
              </a:solidFill>
            </a:endParaRPr>
          </a:p>
          <a:p>
            <a:endParaRPr lang="en-US" sz="2400" b="1" dirty="0" smtClean="0">
              <a:solidFill>
                <a:srgbClr val="FF0000"/>
              </a:solidFill>
            </a:endParaRPr>
          </a:p>
          <a:p>
            <a:endParaRPr lang="en-US" sz="2400" b="1" dirty="0">
              <a:solidFill>
                <a:srgbClr val="FF0000"/>
              </a:solidFill>
            </a:endParaRPr>
          </a:p>
          <a:p>
            <a:endParaRPr lang="en-US" sz="2400" b="1" dirty="0" smtClean="0">
              <a:solidFill>
                <a:srgbClr val="FF0000"/>
              </a:solidFill>
            </a:endParaRPr>
          </a:p>
          <a:p>
            <a:endParaRPr lang="en-US" sz="2400" b="1" dirty="0">
              <a:solidFill>
                <a:srgbClr val="FF0000"/>
              </a:solidFill>
            </a:endParaRPr>
          </a:p>
        </p:txBody>
      </p:sp>
      <p:pic>
        <p:nvPicPr>
          <p:cNvPr id="5122" name="Picture 2" descr="C:\Users\Gavin\AppData\Local\Microsoft\Windows\Temporary Internet Files\Content.IE5\ZC2LUI4Z\MC90004795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9200" y="2819400"/>
            <a:ext cx="3713378" cy="3300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3895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On the Name of The Lord”</a:t>
            </a:r>
            <a:br>
              <a:rPr lang="en-US" dirty="0" smtClean="0"/>
            </a:br>
            <a:r>
              <a:rPr lang="en-US" dirty="0" smtClean="0"/>
              <a:t>What Does This Mean?</a:t>
            </a:r>
            <a:endParaRPr lang="en-US" dirty="0"/>
          </a:p>
        </p:txBody>
      </p:sp>
      <p:sp>
        <p:nvSpPr>
          <p:cNvPr id="3" name="Content Placeholder 2"/>
          <p:cNvSpPr>
            <a:spLocks noGrp="1"/>
          </p:cNvSpPr>
          <p:nvPr>
            <p:ph idx="1"/>
          </p:nvPr>
        </p:nvSpPr>
        <p:spPr>
          <a:xfrm>
            <a:off x="228600" y="1600200"/>
            <a:ext cx="8686800" cy="4876800"/>
          </a:xfrm>
        </p:spPr>
        <p:txBody>
          <a:bodyPr>
            <a:normAutofit fontScale="92500" lnSpcReduction="20000"/>
          </a:bodyPr>
          <a:lstStyle/>
          <a:p>
            <a:r>
              <a:rPr lang="en-US" dirty="0" smtClean="0"/>
              <a:t>There are many confused people and many confusing teachings about the plan of salvation.</a:t>
            </a:r>
          </a:p>
          <a:p>
            <a:r>
              <a:rPr lang="en-US" dirty="0" smtClean="0"/>
              <a:t>The “Plan of Salvation” is a </a:t>
            </a:r>
            <a:r>
              <a:rPr lang="en-US" b="1" u="sng" dirty="0" smtClean="0"/>
              <a:t>simple plan </a:t>
            </a:r>
            <a:r>
              <a:rPr lang="en-US" dirty="0" smtClean="0"/>
              <a:t>if one will simply read and accept the </a:t>
            </a:r>
            <a:r>
              <a:rPr lang="en-US" b="1" dirty="0" smtClean="0">
                <a:solidFill>
                  <a:srgbClr val="C00000"/>
                </a:solidFill>
              </a:rPr>
              <a:t>ALL</a:t>
            </a:r>
            <a:r>
              <a:rPr lang="en-US" dirty="0" smtClean="0"/>
              <a:t> the scriptures that deal with the question – “</a:t>
            </a:r>
            <a:r>
              <a:rPr lang="en-US" b="1" dirty="0" smtClean="0">
                <a:solidFill>
                  <a:srgbClr val="0000FF"/>
                </a:solidFill>
              </a:rPr>
              <a:t>What must I do to be saved?”</a:t>
            </a:r>
          </a:p>
          <a:p>
            <a:r>
              <a:rPr lang="en-US" dirty="0" smtClean="0"/>
              <a:t>Peter gave a simple answer to that question or similar to it when the people asked in the book of Acts – the history of the beginning of the Church -        	    </a:t>
            </a:r>
            <a:r>
              <a:rPr lang="en-US" b="1" dirty="0" smtClean="0">
                <a:solidFill>
                  <a:srgbClr val="C00000"/>
                </a:solidFill>
              </a:rPr>
              <a:t>The Saved that are in Christ Jesus.  </a:t>
            </a:r>
          </a:p>
          <a:p>
            <a:pPr marL="0" indent="0">
              <a:buNone/>
            </a:pPr>
            <a:r>
              <a:rPr lang="en-US" dirty="0" smtClean="0"/>
              <a:t>                   </a:t>
            </a:r>
            <a:r>
              <a:rPr lang="en-US" b="1" dirty="0" smtClean="0"/>
              <a:t>Romans 6:3</a:t>
            </a:r>
            <a:r>
              <a:rPr lang="en-US" b="1" dirty="0"/>
              <a:t> </a:t>
            </a:r>
            <a:r>
              <a:rPr lang="en-US" b="1" dirty="0" smtClean="0"/>
              <a:t>-  Galatians 3:27</a:t>
            </a:r>
            <a:endParaRPr lang="en-US" b="1" dirty="0"/>
          </a:p>
        </p:txBody>
      </p:sp>
    </p:spTree>
    <p:extLst>
      <p:ext uri="{BB962C8B-B14F-4D97-AF65-F5344CB8AC3E}">
        <p14:creationId xmlns:p14="http://schemas.microsoft.com/office/powerpoint/2010/main" val="460333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On the Name of The Lord”</a:t>
            </a:r>
            <a:br>
              <a:rPr lang="en-US" dirty="0" smtClean="0"/>
            </a:br>
            <a:r>
              <a:rPr lang="en-US" dirty="0" smtClean="0"/>
              <a:t>What Does This Mean?</a:t>
            </a:r>
            <a:endParaRPr lang="en-US" dirty="0"/>
          </a:p>
        </p:txBody>
      </p:sp>
      <p:sp>
        <p:nvSpPr>
          <p:cNvPr id="3" name="Content Placeholder 2"/>
          <p:cNvSpPr>
            <a:spLocks noGrp="1"/>
          </p:cNvSpPr>
          <p:nvPr>
            <p:ph idx="1"/>
          </p:nvPr>
        </p:nvSpPr>
        <p:spPr>
          <a:xfrm>
            <a:off x="152400" y="1600200"/>
            <a:ext cx="8839200" cy="4953000"/>
          </a:xfrm>
        </p:spPr>
        <p:txBody>
          <a:bodyPr>
            <a:normAutofit lnSpcReduction="10000"/>
          </a:bodyPr>
          <a:lstStyle/>
          <a:p>
            <a:r>
              <a:rPr lang="en-US" dirty="0" smtClean="0"/>
              <a:t>When they had heard the sermon of Peter and the rest of the Apostles on that day of Pentecost their response was: </a:t>
            </a:r>
            <a:r>
              <a:rPr lang="en-US" b="1" i="1" dirty="0" smtClean="0">
                <a:solidFill>
                  <a:srgbClr val="C00000"/>
                </a:solidFill>
              </a:rPr>
              <a:t>“</a:t>
            </a:r>
            <a:r>
              <a:rPr lang="en-US" b="1" i="1" baseline="30000" dirty="0" smtClean="0">
                <a:solidFill>
                  <a:srgbClr val="C00000"/>
                </a:solidFill>
              </a:rPr>
              <a:t>37</a:t>
            </a:r>
            <a:r>
              <a:rPr lang="en-US" b="1" i="1" dirty="0" smtClean="0">
                <a:solidFill>
                  <a:srgbClr val="C00000"/>
                </a:solidFill>
              </a:rPr>
              <a:t>Now when they heard this, they were pricked in their heart, and said unto Peter and to the rest of the apostles, "Men and brethren, what shall we do?“ </a:t>
            </a:r>
            <a:br>
              <a:rPr lang="en-US" b="1" i="1" dirty="0" smtClean="0">
                <a:solidFill>
                  <a:srgbClr val="C00000"/>
                </a:solidFill>
              </a:rPr>
            </a:br>
            <a:r>
              <a:rPr lang="en-US" b="1" i="1" dirty="0" smtClean="0">
                <a:solidFill>
                  <a:srgbClr val="C00000"/>
                </a:solidFill>
              </a:rPr>
              <a:t> </a:t>
            </a:r>
            <a:r>
              <a:rPr lang="en-US" b="1" i="1" baseline="30000" dirty="0" smtClean="0">
                <a:solidFill>
                  <a:srgbClr val="C00000"/>
                </a:solidFill>
              </a:rPr>
              <a:t>38</a:t>
            </a:r>
            <a:r>
              <a:rPr lang="en-US" b="1" i="1" dirty="0" smtClean="0">
                <a:solidFill>
                  <a:srgbClr val="C00000"/>
                </a:solidFill>
              </a:rPr>
              <a:t>Then Peter said unto them, "</a:t>
            </a:r>
            <a:r>
              <a:rPr lang="en-US" b="1" i="1" u="sng" dirty="0" smtClean="0">
                <a:solidFill>
                  <a:srgbClr val="0000FF"/>
                </a:solidFill>
              </a:rPr>
              <a:t>Repent and be baptized, every one of you</a:t>
            </a:r>
            <a:r>
              <a:rPr lang="en-US" b="1" i="1" dirty="0" smtClean="0">
                <a:solidFill>
                  <a:srgbClr val="C00000"/>
                </a:solidFill>
              </a:rPr>
              <a:t>, in the name of Jesus Christ for the remission of sins; and ye shall receive the gift of the Holy Ghost.”  </a:t>
            </a:r>
            <a:r>
              <a:rPr lang="en-US" b="1" u="sng" dirty="0" smtClean="0"/>
              <a:t>Acts 2:37-38</a:t>
            </a:r>
          </a:p>
          <a:p>
            <a:pPr marL="0" indent="0">
              <a:buNone/>
            </a:pPr>
            <a:endParaRPr lang="en-US" dirty="0" smtClean="0"/>
          </a:p>
        </p:txBody>
      </p:sp>
    </p:spTree>
    <p:extLst>
      <p:ext uri="{BB962C8B-B14F-4D97-AF65-F5344CB8AC3E}">
        <p14:creationId xmlns:p14="http://schemas.microsoft.com/office/powerpoint/2010/main" val="515577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On the Name of The Lord”</a:t>
            </a:r>
            <a:br>
              <a:rPr lang="en-US" dirty="0" smtClean="0"/>
            </a:br>
            <a:r>
              <a:rPr lang="en-US" dirty="0" smtClean="0"/>
              <a:t>What Does This Mean?</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Peter didn’t tell the people of Pentecost to do anything any different than that which Christ told Peter and the rest of the Apostles  to do,  and subsequently to all disciples to tell those who are lost in sin when He gave the </a:t>
            </a:r>
            <a:r>
              <a:rPr lang="en-US" b="1" dirty="0" smtClean="0">
                <a:solidFill>
                  <a:srgbClr val="C00000"/>
                </a:solidFill>
              </a:rPr>
              <a:t>“Great Commission” </a:t>
            </a:r>
            <a:r>
              <a:rPr lang="en-US" dirty="0" smtClean="0"/>
              <a:t>before His departure from the earth and back to heaven.  Note the following passages:</a:t>
            </a:r>
            <a:endParaRPr lang="en-US" dirty="0"/>
          </a:p>
        </p:txBody>
      </p:sp>
    </p:spTree>
    <p:extLst>
      <p:ext uri="{BB962C8B-B14F-4D97-AF65-F5344CB8AC3E}">
        <p14:creationId xmlns:p14="http://schemas.microsoft.com/office/powerpoint/2010/main" val="281336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On the Name of The Lord”</a:t>
            </a:r>
            <a:br>
              <a:rPr lang="en-US" dirty="0" smtClean="0"/>
            </a:br>
            <a:r>
              <a:rPr lang="en-US" dirty="0" smtClean="0"/>
              <a:t>What Does This Mean?</a:t>
            </a:r>
            <a:endParaRPr lang="en-US" dirty="0"/>
          </a:p>
        </p:txBody>
      </p:sp>
      <p:sp>
        <p:nvSpPr>
          <p:cNvPr id="3" name="Content Placeholder 2"/>
          <p:cNvSpPr>
            <a:spLocks noGrp="1"/>
          </p:cNvSpPr>
          <p:nvPr>
            <p:ph idx="1"/>
          </p:nvPr>
        </p:nvSpPr>
        <p:spPr>
          <a:xfrm>
            <a:off x="228600" y="1600200"/>
            <a:ext cx="8686800" cy="4953000"/>
          </a:xfrm>
        </p:spPr>
        <p:txBody>
          <a:bodyPr>
            <a:normAutofit fontScale="92500" lnSpcReduction="20000"/>
          </a:bodyPr>
          <a:lstStyle/>
          <a:p>
            <a:r>
              <a:rPr lang="en-US" i="1" baseline="30000" dirty="0" smtClean="0">
                <a:solidFill>
                  <a:srgbClr val="C00000"/>
                </a:solidFill>
              </a:rPr>
              <a:t>19</a:t>
            </a:r>
            <a:r>
              <a:rPr lang="en-US" i="1" dirty="0" smtClean="0">
                <a:solidFill>
                  <a:srgbClr val="C00000"/>
                </a:solidFill>
              </a:rPr>
              <a:t>Go ye therefore and teach all nations, baptizing them in the name of the Father, and of the Son, and of the Holy Ghost,    </a:t>
            </a:r>
            <a:br>
              <a:rPr lang="en-US" i="1" dirty="0" smtClean="0">
                <a:solidFill>
                  <a:srgbClr val="C00000"/>
                </a:solidFill>
              </a:rPr>
            </a:br>
            <a:r>
              <a:rPr lang="en-US" i="1" dirty="0" smtClean="0">
                <a:solidFill>
                  <a:srgbClr val="C00000"/>
                </a:solidFill>
              </a:rPr>
              <a:t> </a:t>
            </a:r>
            <a:r>
              <a:rPr lang="en-US" i="1" baseline="30000" dirty="0" smtClean="0">
                <a:solidFill>
                  <a:srgbClr val="C00000"/>
                </a:solidFill>
              </a:rPr>
              <a:t>20</a:t>
            </a:r>
            <a:r>
              <a:rPr lang="en-US" i="1" dirty="0" smtClean="0">
                <a:solidFill>
                  <a:srgbClr val="C00000"/>
                </a:solidFill>
              </a:rPr>
              <a:t>teaching them to observe all things whatsoever I have commanded you. And lo, I am with you always, even unto the end of the world." Amen.  </a:t>
            </a:r>
          </a:p>
          <a:p>
            <a:pPr marL="0" indent="0">
              <a:buNone/>
            </a:pPr>
            <a:r>
              <a:rPr lang="en-US" dirty="0">
                <a:solidFill>
                  <a:srgbClr val="C00000"/>
                </a:solidFill>
              </a:rPr>
              <a:t> </a:t>
            </a:r>
            <a:r>
              <a:rPr lang="en-US" dirty="0" smtClean="0">
                <a:solidFill>
                  <a:srgbClr val="C00000"/>
                </a:solidFill>
              </a:rPr>
              <a:t>   	</a:t>
            </a:r>
            <a:r>
              <a:rPr lang="en-US" b="1" u="sng" dirty="0" smtClean="0"/>
              <a:t>Matthew 28:19-20</a:t>
            </a:r>
          </a:p>
          <a:p>
            <a:r>
              <a:rPr lang="en-US" i="1" baseline="30000" dirty="0" smtClean="0">
                <a:solidFill>
                  <a:srgbClr val="C00000"/>
                </a:solidFill>
              </a:rPr>
              <a:t>15</a:t>
            </a:r>
            <a:r>
              <a:rPr lang="en-US" i="1" dirty="0" smtClean="0">
                <a:solidFill>
                  <a:srgbClr val="C00000"/>
                </a:solidFill>
              </a:rPr>
              <a:t>And He said unto them, "Go ye into all the world, and preach the Gospel to every creature.    </a:t>
            </a:r>
            <a:br>
              <a:rPr lang="en-US" i="1" dirty="0" smtClean="0">
                <a:solidFill>
                  <a:srgbClr val="C00000"/>
                </a:solidFill>
              </a:rPr>
            </a:br>
            <a:r>
              <a:rPr lang="en-US" i="1" dirty="0" smtClean="0">
                <a:solidFill>
                  <a:srgbClr val="C00000"/>
                </a:solidFill>
              </a:rPr>
              <a:t> </a:t>
            </a:r>
            <a:r>
              <a:rPr lang="en-US" i="1" baseline="30000" dirty="0" smtClean="0">
                <a:solidFill>
                  <a:srgbClr val="C00000"/>
                </a:solidFill>
              </a:rPr>
              <a:t>16</a:t>
            </a:r>
            <a:r>
              <a:rPr lang="en-US" i="1" dirty="0" smtClean="0">
                <a:solidFill>
                  <a:srgbClr val="C00000"/>
                </a:solidFill>
              </a:rPr>
              <a:t>He that believeth and is baptized shall be saved; but he that believeth not shall be damned.  </a:t>
            </a:r>
          </a:p>
          <a:p>
            <a:pPr marL="0" indent="0">
              <a:buNone/>
            </a:pPr>
            <a:r>
              <a:rPr lang="en-US" b="1" dirty="0" smtClean="0"/>
              <a:t>	</a:t>
            </a:r>
            <a:r>
              <a:rPr lang="en-US" b="1" u="sng" dirty="0" smtClean="0"/>
              <a:t>Mark 16:15-16</a:t>
            </a:r>
          </a:p>
          <a:p>
            <a:endParaRPr lang="en-US" dirty="0"/>
          </a:p>
        </p:txBody>
      </p:sp>
    </p:spTree>
    <p:extLst>
      <p:ext uri="{BB962C8B-B14F-4D97-AF65-F5344CB8AC3E}">
        <p14:creationId xmlns:p14="http://schemas.microsoft.com/office/powerpoint/2010/main" val="378219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On the Name of The Lord”</a:t>
            </a:r>
            <a:br>
              <a:rPr lang="en-US" dirty="0" smtClean="0"/>
            </a:br>
            <a:r>
              <a:rPr lang="en-US" dirty="0" smtClean="0"/>
              <a:t>What Does This Mean?</a:t>
            </a:r>
            <a:endParaRPr lang="en-US" dirty="0"/>
          </a:p>
        </p:txBody>
      </p:sp>
      <p:sp>
        <p:nvSpPr>
          <p:cNvPr id="3" name="Content Placeholder 2"/>
          <p:cNvSpPr>
            <a:spLocks noGrp="1"/>
          </p:cNvSpPr>
          <p:nvPr>
            <p:ph idx="1"/>
          </p:nvPr>
        </p:nvSpPr>
        <p:spPr>
          <a:xfrm>
            <a:off x="152400" y="1600200"/>
            <a:ext cx="8839200" cy="5029200"/>
          </a:xfrm>
        </p:spPr>
        <p:txBody>
          <a:bodyPr>
            <a:normAutofit fontScale="70000" lnSpcReduction="20000"/>
          </a:bodyPr>
          <a:lstStyle/>
          <a:p>
            <a:r>
              <a:rPr lang="en-US" b="1" dirty="0" smtClean="0"/>
              <a:t>Luke 24:45-49</a:t>
            </a:r>
            <a:r>
              <a:rPr lang="en-US" dirty="0" smtClean="0"/>
              <a:t/>
            </a:r>
            <a:br>
              <a:rPr lang="en-US" dirty="0" smtClean="0"/>
            </a:br>
            <a:r>
              <a:rPr lang="en-US" dirty="0" smtClean="0"/>
              <a:t>   </a:t>
            </a:r>
            <a:r>
              <a:rPr lang="en-US" b="1" u="sng" baseline="30000" dirty="0" smtClean="0">
                <a:solidFill>
                  <a:srgbClr val="C00000"/>
                </a:solidFill>
              </a:rPr>
              <a:t>45</a:t>
            </a:r>
            <a:r>
              <a:rPr lang="en-US" b="1" u="sng" dirty="0" smtClean="0">
                <a:solidFill>
                  <a:srgbClr val="C00000"/>
                </a:solidFill>
              </a:rPr>
              <a:t>Then opened He their understanding</a:t>
            </a:r>
            <a:r>
              <a:rPr lang="en-US" dirty="0" smtClean="0"/>
              <a:t>, </a:t>
            </a:r>
            <a:r>
              <a:rPr lang="en-US" b="1" u="sng" dirty="0" smtClean="0">
                <a:solidFill>
                  <a:srgbClr val="0000FF"/>
                </a:solidFill>
              </a:rPr>
              <a:t>that they might understand the Scriptures,</a:t>
            </a:r>
          </a:p>
          <a:p>
            <a:r>
              <a:rPr lang="en-US" dirty="0" smtClean="0"/>
              <a:t>    </a:t>
            </a:r>
            <a:br>
              <a:rPr lang="en-US" dirty="0" smtClean="0"/>
            </a:br>
            <a:r>
              <a:rPr lang="en-US" dirty="0" smtClean="0"/>
              <a:t> </a:t>
            </a:r>
            <a:r>
              <a:rPr lang="en-US" baseline="30000" dirty="0" smtClean="0"/>
              <a:t>46</a:t>
            </a:r>
            <a:r>
              <a:rPr lang="en-US" dirty="0" smtClean="0"/>
              <a:t>and said unto them, "Thus it is written, and thus it behooved Christ to suffer and to rise from the dead the third day,</a:t>
            </a:r>
          </a:p>
          <a:p>
            <a:r>
              <a:rPr lang="en-US" dirty="0" smtClean="0"/>
              <a:t>    </a:t>
            </a:r>
            <a:br>
              <a:rPr lang="en-US" dirty="0" smtClean="0"/>
            </a:br>
            <a:r>
              <a:rPr lang="en-US" dirty="0" smtClean="0"/>
              <a:t> </a:t>
            </a:r>
            <a:r>
              <a:rPr lang="en-US" b="1" baseline="30000" dirty="0" smtClean="0">
                <a:solidFill>
                  <a:srgbClr val="0000FF"/>
                </a:solidFill>
              </a:rPr>
              <a:t>47</a:t>
            </a:r>
            <a:r>
              <a:rPr lang="en-US" b="1" dirty="0" smtClean="0">
                <a:solidFill>
                  <a:srgbClr val="0000FF"/>
                </a:solidFill>
              </a:rPr>
              <a:t>and that repentance and remission of sins should be preached in His name among all nations, beginning at Jerusalem. </a:t>
            </a:r>
          </a:p>
          <a:p>
            <a:r>
              <a:rPr lang="en-US" dirty="0" smtClean="0"/>
              <a:t>    </a:t>
            </a:r>
            <a:br>
              <a:rPr lang="en-US" dirty="0" smtClean="0"/>
            </a:br>
            <a:r>
              <a:rPr lang="en-US" dirty="0" smtClean="0"/>
              <a:t> </a:t>
            </a:r>
            <a:r>
              <a:rPr lang="en-US" baseline="30000" dirty="0" smtClean="0"/>
              <a:t>48</a:t>
            </a:r>
            <a:r>
              <a:rPr lang="en-US" dirty="0" smtClean="0"/>
              <a:t>And ye are witnesses of these things.</a:t>
            </a:r>
          </a:p>
          <a:p>
            <a:r>
              <a:rPr lang="en-US" dirty="0" smtClean="0"/>
              <a:t>    </a:t>
            </a:r>
            <a:br>
              <a:rPr lang="en-US" dirty="0" smtClean="0"/>
            </a:br>
            <a:r>
              <a:rPr lang="en-US" dirty="0" smtClean="0"/>
              <a:t> </a:t>
            </a:r>
            <a:r>
              <a:rPr lang="en-US" baseline="30000" dirty="0" smtClean="0"/>
              <a:t>49</a:t>
            </a:r>
            <a:r>
              <a:rPr lang="en-US" dirty="0" smtClean="0"/>
              <a:t>And behold, I send the promise of My Father upon you</a:t>
            </a:r>
            <a:r>
              <a:rPr lang="en-US" b="1" dirty="0" smtClean="0">
                <a:solidFill>
                  <a:srgbClr val="C00000"/>
                </a:solidFill>
              </a:rPr>
              <a:t>; but tarry ye in the city of Jerusalem until ye be endued with power from on high."</a:t>
            </a:r>
            <a:endParaRPr lang="en-US" b="1" dirty="0">
              <a:solidFill>
                <a:srgbClr val="C00000"/>
              </a:solidFill>
            </a:endParaRPr>
          </a:p>
        </p:txBody>
      </p:sp>
    </p:spTree>
    <p:extLst>
      <p:ext uri="{BB962C8B-B14F-4D97-AF65-F5344CB8AC3E}">
        <p14:creationId xmlns:p14="http://schemas.microsoft.com/office/powerpoint/2010/main" val="3559009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On the Name of The Lord”</a:t>
            </a:r>
            <a:br>
              <a:rPr lang="en-US" dirty="0" smtClean="0"/>
            </a:br>
            <a:r>
              <a:rPr lang="en-US" dirty="0" smtClean="0"/>
              <a:t>What Does This Mean?</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marL="0" indent="0">
              <a:buNone/>
            </a:pPr>
            <a:r>
              <a:rPr lang="en-US" dirty="0" smtClean="0"/>
              <a:t>1. So he Opened their understanding of what they were to preach and teach.</a:t>
            </a:r>
          </a:p>
          <a:p>
            <a:pPr marL="514350" indent="-514350">
              <a:buAutoNum type="arabicPeriod" startAt="2"/>
            </a:pPr>
            <a:r>
              <a:rPr lang="en-US" dirty="0" smtClean="0"/>
              <a:t>It was “repentance and remission of sins”</a:t>
            </a:r>
          </a:p>
          <a:p>
            <a:pPr marL="514350" indent="-514350">
              <a:buAutoNum type="arabicPeriod" startAt="2"/>
            </a:pPr>
            <a:r>
              <a:rPr lang="en-US" dirty="0" smtClean="0"/>
              <a:t>He told them where to begin this message – Jerusalem.</a:t>
            </a:r>
          </a:p>
          <a:p>
            <a:pPr marL="514350" indent="-514350">
              <a:buAutoNum type="arabicPeriod" startAt="2"/>
            </a:pPr>
            <a:r>
              <a:rPr lang="en-US" dirty="0" smtClean="0"/>
              <a:t>He did not </a:t>
            </a:r>
            <a:r>
              <a:rPr lang="en-US" dirty="0" err="1" smtClean="0"/>
              <a:t>contridict</a:t>
            </a:r>
            <a:r>
              <a:rPr lang="en-US" dirty="0" smtClean="0"/>
              <a:t> or change what Matthew and Mark records of this same time period/event/place and or date.</a:t>
            </a:r>
          </a:p>
          <a:p>
            <a:pPr marL="514350" indent="-514350">
              <a:buAutoNum type="arabicPeriod" startAt="2"/>
            </a:pPr>
            <a:r>
              <a:rPr lang="en-US" dirty="0" smtClean="0"/>
              <a:t>Peter and the rest do exactly that on Pentecost – Pretty simple pretty simple and straight forward.</a:t>
            </a:r>
            <a:endParaRPr lang="en-US" dirty="0"/>
          </a:p>
        </p:txBody>
      </p:sp>
    </p:spTree>
    <p:extLst>
      <p:ext uri="{BB962C8B-B14F-4D97-AF65-F5344CB8AC3E}">
        <p14:creationId xmlns:p14="http://schemas.microsoft.com/office/powerpoint/2010/main" val="1017942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“Calling On the Name of The Lord”</a:t>
            </a:r>
            <a:br>
              <a:rPr lang="en-US" dirty="0" smtClean="0"/>
            </a:br>
            <a:r>
              <a:rPr lang="en-US" dirty="0" smtClean="0"/>
              <a:t>What Does This Mean?</a:t>
            </a:r>
            <a:endParaRPr lang="en-US" dirty="0"/>
          </a:p>
        </p:txBody>
      </p:sp>
      <p:sp>
        <p:nvSpPr>
          <p:cNvPr id="3" name="Content Placeholder 2"/>
          <p:cNvSpPr>
            <a:spLocks noGrp="1"/>
          </p:cNvSpPr>
          <p:nvPr>
            <p:ph idx="1"/>
          </p:nvPr>
        </p:nvSpPr>
        <p:spPr>
          <a:xfrm>
            <a:off x="152400" y="1600200"/>
            <a:ext cx="8839200" cy="4876800"/>
          </a:xfrm>
        </p:spPr>
        <p:txBody>
          <a:bodyPr>
            <a:normAutofit/>
          </a:bodyPr>
          <a:lstStyle/>
          <a:p>
            <a:pPr marL="514350" indent="-514350">
              <a:buAutoNum type="alphaUcPeriod"/>
            </a:pPr>
            <a:r>
              <a:rPr lang="en-US" dirty="0" smtClean="0"/>
              <a:t>So why would the meaning </a:t>
            </a:r>
            <a:r>
              <a:rPr lang="en-US" b="1" dirty="0" smtClean="0">
                <a:solidFill>
                  <a:srgbClr val="C00000"/>
                </a:solidFill>
              </a:rPr>
              <a:t>“Calling On the Name of The Lord” </a:t>
            </a:r>
            <a:r>
              <a:rPr lang="en-US" dirty="0" smtClean="0"/>
              <a:t>be anything any different?</a:t>
            </a:r>
          </a:p>
          <a:p>
            <a:pPr marL="514350" indent="-514350">
              <a:buAutoNum type="alphaUcPeriod"/>
            </a:pPr>
            <a:r>
              <a:rPr lang="en-US" dirty="0" smtClean="0"/>
              <a:t>Most everyone would agree that what is being “referenced” is the means/method/plan of salvation.  The answer to  - </a:t>
            </a:r>
            <a:r>
              <a:rPr lang="en-US" b="1" dirty="0" smtClean="0">
                <a:solidFill>
                  <a:srgbClr val="C00000"/>
                </a:solidFill>
              </a:rPr>
              <a:t>“What must I do to be saved from my sins and live eternally?”</a:t>
            </a:r>
          </a:p>
          <a:p>
            <a:pPr marL="514350" indent="-514350">
              <a:buAutoNum type="alphaUcPeriod"/>
            </a:pPr>
            <a:r>
              <a:rPr lang="en-US" b="1" dirty="0" smtClean="0">
                <a:solidFill>
                  <a:srgbClr val="C00000"/>
                </a:solidFill>
              </a:rPr>
              <a:t>God is not the “author of confusion”</a:t>
            </a:r>
          </a:p>
          <a:p>
            <a:pPr marL="0" indent="0">
              <a:buNone/>
            </a:pPr>
            <a:r>
              <a:rPr lang="en-US" b="1" dirty="0">
                <a:solidFill>
                  <a:srgbClr val="C00000"/>
                </a:solidFill>
              </a:rPr>
              <a:t> </a:t>
            </a:r>
            <a:r>
              <a:rPr lang="en-US" b="1" dirty="0" smtClean="0">
                <a:solidFill>
                  <a:srgbClr val="C00000"/>
                </a:solidFill>
              </a:rPr>
              <a:t>                         </a:t>
            </a:r>
            <a:r>
              <a:rPr lang="en-US" b="1" u="sng" dirty="0" smtClean="0"/>
              <a:t>I Corinthians 14:33</a:t>
            </a:r>
          </a:p>
        </p:txBody>
      </p:sp>
    </p:spTree>
    <p:extLst>
      <p:ext uri="{BB962C8B-B14F-4D97-AF65-F5344CB8AC3E}">
        <p14:creationId xmlns:p14="http://schemas.microsoft.com/office/powerpoint/2010/main" val="1585433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1534</TotalTime>
  <Words>1611</Words>
  <Application>Microsoft Office PowerPoint</Application>
  <PresentationFormat>On-screen Show (4:3)</PresentationFormat>
  <Paragraphs>225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Welcome to our Services</vt:lpstr>
      <vt:lpstr>“Calling On the Name of The Lord” What Does This Mean?</vt:lpstr>
      <vt:lpstr>“Calling On the Name of The Lord” What Does This Mean?</vt:lpstr>
      <vt:lpstr>“Calling On the Name of The Lord” What Does This Mean?</vt:lpstr>
      <vt:lpstr>“Calling On the Name of The Lord” What Does This Mean?</vt:lpstr>
      <vt:lpstr>“Calling On the Name of The Lord” What Does This Mean?</vt:lpstr>
      <vt:lpstr>“Calling On the Name of The Lord” What Does This Mean?</vt:lpstr>
      <vt:lpstr>“Calling On the Name of The Lord” What Does This Mean?</vt:lpstr>
      <vt:lpstr>“Calling On the Name of The Lord” What Does This Mean?</vt:lpstr>
      <vt:lpstr>“Calling On the Name of The Lord” What Does This Mean?</vt:lpstr>
      <vt:lpstr>“Calling On the Name of The Lord” What Does This Mean?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“Calling On the Name of The Lord” What Does This Mean?</dc:title>
  <dc:creator>Gavin</dc:creator>
  <cp:lastModifiedBy>Gavin</cp:lastModifiedBy>
  <cp:revision>33</cp:revision>
  <dcterms:created xsi:type="dcterms:W3CDTF">2012-01-19T17:53:38Z</dcterms:created>
  <dcterms:modified xsi:type="dcterms:W3CDTF">2012-01-20T19:28:05Z</dcterms:modified>
</cp:coreProperties>
</file>